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6" r:id="rId2"/>
    <p:sldId id="258" r:id="rId3"/>
    <p:sldId id="274"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6600"/>
    <a:srgbClr val="FF3300"/>
    <a:srgbClr val="FF9966"/>
    <a:srgbClr val="FFFF66"/>
    <a:srgbClr val="66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912" autoAdjust="0"/>
    <p:restoredTop sz="94624" autoAdjust="0"/>
  </p:normalViewPr>
  <p:slideViewPr>
    <p:cSldViewPr>
      <p:cViewPr>
        <p:scale>
          <a:sx n="70" d="100"/>
          <a:sy n="70" d="100"/>
        </p:scale>
        <p:origin x="-118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9/16/2017</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transition>
    <p:spli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9/16/2017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transition>
    <p:spli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9/16/2017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transition>
    <p:spli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9/16/2017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spli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9/16/2017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pli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9/16/2017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spli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9/16/2017</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spli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9/16/2017</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spli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9/16/2017</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transition>
    <p:spli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9/16/2017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spli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9/16/2017</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pli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9/16/2017</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split dir="in"/>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78048.jpg"/>
          <p:cNvPicPr>
            <a:picLocks noGrp="1" noChangeAspect="1"/>
          </p:cNvPicPr>
          <p:nvPr>
            <p:ph idx="1"/>
          </p:nvPr>
        </p:nvPicPr>
        <p:blipFill>
          <a:blip r:embed="rId2"/>
          <a:stretch>
            <a:fillRect/>
          </a:stretch>
        </p:blipFill>
        <p:spPr>
          <a:xfrm>
            <a:off x="0" y="0"/>
            <a:ext cx="9144000" cy="6858000"/>
          </a:xfrm>
        </p:spPr>
      </p:pic>
      <p:pic>
        <p:nvPicPr>
          <p:cNvPr id="7" name="Picture 6" descr="log.png"/>
          <p:cNvPicPr>
            <a:picLocks noChangeAspect="1"/>
          </p:cNvPicPr>
          <p:nvPr/>
        </p:nvPicPr>
        <p:blipFill>
          <a:blip r:embed="rId3"/>
          <a:stretch>
            <a:fillRect/>
          </a:stretch>
        </p:blipFill>
        <p:spPr>
          <a:xfrm>
            <a:off x="1447800" y="2362200"/>
            <a:ext cx="5943600" cy="4418989"/>
          </a:xfrm>
          <a:prstGeom prst="rect">
            <a:avLst/>
          </a:prstGeom>
        </p:spPr>
      </p:pic>
      <p:pic>
        <p:nvPicPr>
          <p:cNvPr id="8" name="Picture 7" descr="logo.png"/>
          <p:cNvPicPr>
            <a:picLocks noChangeAspect="1"/>
          </p:cNvPicPr>
          <p:nvPr/>
        </p:nvPicPr>
        <p:blipFill>
          <a:blip r:embed="rId4"/>
          <a:stretch>
            <a:fillRect/>
          </a:stretch>
        </p:blipFill>
        <p:spPr>
          <a:xfrm>
            <a:off x="685800" y="1066800"/>
            <a:ext cx="7784128" cy="990476"/>
          </a:xfrm>
          <a:prstGeom prst="rect">
            <a:avLst/>
          </a:prstGeom>
        </p:spPr>
      </p:pic>
      <p:pic>
        <p:nvPicPr>
          <p:cNvPr id="9" name="Picture 8" descr="white_and_grey_triangles_detail.jpg"/>
          <p:cNvPicPr>
            <a:picLocks noChangeAspect="1"/>
          </p:cNvPicPr>
          <p:nvPr/>
        </p:nvPicPr>
        <p:blipFill>
          <a:blip r:embed="rId5"/>
          <a:stretch>
            <a:fillRect/>
          </a:stretch>
        </p:blipFill>
        <p:spPr>
          <a:xfrm>
            <a:off x="0" y="0"/>
            <a:ext cx="9144000" cy="6858000"/>
          </a:xfrm>
          <a:prstGeom prst="rect">
            <a:avLst/>
          </a:prstGeom>
        </p:spPr>
      </p:pic>
      <p:pic>
        <p:nvPicPr>
          <p:cNvPr id="10" name="Picture 9" descr="log.png"/>
          <p:cNvPicPr>
            <a:picLocks noChangeAspect="1"/>
          </p:cNvPicPr>
          <p:nvPr/>
        </p:nvPicPr>
        <p:blipFill>
          <a:blip r:embed="rId3"/>
          <a:stretch>
            <a:fillRect/>
          </a:stretch>
        </p:blipFill>
        <p:spPr>
          <a:xfrm>
            <a:off x="1371600" y="1828800"/>
            <a:ext cx="6336508" cy="4711111"/>
          </a:xfrm>
          <a:prstGeom prst="rect">
            <a:avLst/>
          </a:prstGeom>
        </p:spPr>
      </p:pic>
      <p:pic>
        <p:nvPicPr>
          <p:cNvPr id="11" name="Picture 10" descr="logo.png"/>
          <p:cNvPicPr>
            <a:picLocks noChangeAspect="1"/>
          </p:cNvPicPr>
          <p:nvPr/>
        </p:nvPicPr>
        <p:blipFill>
          <a:blip r:embed="rId4"/>
          <a:stretch>
            <a:fillRect/>
          </a:stretch>
        </p:blipFill>
        <p:spPr>
          <a:xfrm>
            <a:off x="685800" y="1371600"/>
            <a:ext cx="7784128" cy="990476"/>
          </a:xfrm>
          <a:prstGeom prst="rect">
            <a:avLst/>
          </a:prstGeom>
          <a:ln>
            <a:noFill/>
          </a:ln>
          <a:effectLst>
            <a:outerShdw blurRad="292100" dist="139700" dir="2700000" algn="tl" rotWithShape="0">
              <a:srgbClr val="333333">
                <a:alpha val="65000"/>
              </a:srgbClr>
            </a:outerShdw>
          </a:effectLst>
        </p:spPr>
      </p:pic>
      <p:pic>
        <p:nvPicPr>
          <p:cNvPr id="16" name="Picture 15" descr="vignetage.jpg"/>
          <p:cNvPicPr>
            <a:picLocks noChangeAspect="1"/>
          </p:cNvPicPr>
          <p:nvPr/>
        </p:nvPicPr>
        <p:blipFill>
          <a:blip r:embed="rId6"/>
          <a:stretch>
            <a:fillRect/>
          </a:stretch>
        </p:blipFill>
        <p:spPr>
          <a:xfrm>
            <a:off x="0" y="0"/>
            <a:ext cx="9144000" cy="6858000"/>
          </a:xfrm>
          <a:prstGeom prst="rect">
            <a:avLst/>
          </a:prstGeom>
        </p:spPr>
      </p:pic>
      <p:pic>
        <p:nvPicPr>
          <p:cNvPr id="18" name="Picture 17" descr="log.png"/>
          <p:cNvPicPr>
            <a:picLocks noChangeAspect="1"/>
          </p:cNvPicPr>
          <p:nvPr/>
        </p:nvPicPr>
        <p:blipFill>
          <a:blip r:embed="rId3"/>
          <a:stretch>
            <a:fillRect/>
          </a:stretch>
        </p:blipFill>
        <p:spPr>
          <a:xfrm>
            <a:off x="1219200" y="2146889"/>
            <a:ext cx="6336508" cy="4711111"/>
          </a:xfrm>
          <a:prstGeom prst="rect">
            <a:avLst/>
          </a:prstGeom>
        </p:spPr>
      </p:pic>
      <p:pic>
        <p:nvPicPr>
          <p:cNvPr id="19" name="Picture 18" descr="logo.png"/>
          <p:cNvPicPr>
            <a:picLocks noChangeAspect="1"/>
          </p:cNvPicPr>
          <p:nvPr/>
        </p:nvPicPr>
        <p:blipFill>
          <a:blip r:embed="rId4"/>
          <a:stretch>
            <a:fillRect/>
          </a:stretch>
        </p:blipFill>
        <p:spPr>
          <a:xfrm>
            <a:off x="533400" y="1143000"/>
            <a:ext cx="7784128" cy="99047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8763000" cy="5867400"/>
          </a:xfrm>
        </p:spPr>
        <p:txBody>
          <a:bodyPr>
            <a:normAutofit/>
          </a:bodyPr>
          <a:lstStyle/>
          <a:p>
            <a:pPr>
              <a:buFont typeface="Wingdings" pitchFamily="2" charset="2"/>
              <a:buChar char="Ø"/>
            </a:pPr>
            <a:r>
              <a:rPr lang="en-IN" sz="4000" dirty="0" smtClean="0">
                <a:latin typeface="Californian FB" pitchFamily="18" charset="0"/>
              </a:rPr>
              <a:t>A very good association of Local and Muffasil movement vendors, we can offer time bound pickup and delivery facilities at any time which in turn helps in committed production/supply by our valued customers.</a:t>
            </a:r>
          </a:p>
        </p:txBody>
      </p:sp>
      <p:sp>
        <p:nvSpPr>
          <p:cNvPr id="2" name="Title 1"/>
          <p:cNvSpPr>
            <a:spLocks noGrp="1"/>
          </p:cNvSpPr>
          <p:nvPr>
            <p:ph type="title"/>
          </p:nvPr>
        </p:nvSpPr>
        <p:spPr>
          <a:xfrm>
            <a:off x="0" y="152400"/>
            <a:ext cx="8305800" cy="487362"/>
          </a:xfrm>
        </p:spPr>
        <p:txBody>
          <a:bodyPr>
            <a:noAutofit/>
          </a:bodyPr>
          <a:lstStyle/>
          <a:p>
            <a:pPr algn="just"/>
            <a:r>
              <a:rPr lang="en-US" sz="4000" b="1" dirty="0" smtClean="0">
                <a:solidFill>
                  <a:srgbClr val="FF3300"/>
                </a:solidFill>
                <a:latin typeface="AR BLANCA" pitchFamily="2" charset="0"/>
              </a:rPr>
              <a:t>Transportation</a:t>
            </a:r>
            <a:endParaRPr lang="en-IN" sz="4000" b="1" dirty="0" smtClean="0">
              <a:solidFill>
                <a:srgbClr val="FF3300"/>
              </a:solidFill>
              <a:latin typeface="AR BLANCA" pitchFamily="2" charset="0"/>
            </a:endParaRPr>
          </a:p>
        </p:txBody>
      </p:sp>
      <p:pic>
        <p:nvPicPr>
          <p:cNvPr id="9218" name="Picture 2" descr="Image result for transportation"/>
          <p:cNvPicPr>
            <a:picLocks noChangeAspect="1" noChangeArrowheads="1"/>
          </p:cNvPicPr>
          <p:nvPr/>
        </p:nvPicPr>
        <p:blipFill>
          <a:blip r:embed="rId2"/>
          <a:srcRect/>
          <a:stretch>
            <a:fillRect/>
          </a:stretch>
        </p:blipFill>
        <p:spPr bwMode="auto">
          <a:xfrm>
            <a:off x="4114800" y="4568399"/>
            <a:ext cx="3810000" cy="2289601"/>
          </a:xfrm>
          <a:prstGeom prst="rect">
            <a:avLst/>
          </a:prstGeom>
          <a:noFill/>
        </p:spPr>
      </p:pic>
    </p:spTree>
  </p:cSld>
  <p:clrMapOvr>
    <a:masterClrMapping/>
  </p:clrMapOvr>
  <p:transition>
    <p:spli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8763000" cy="5867400"/>
          </a:xfrm>
        </p:spPr>
        <p:txBody>
          <a:bodyPr>
            <a:normAutofit/>
          </a:bodyPr>
          <a:lstStyle/>
          <a:p>
            <a:pPr algn="just">
              <a:buFont typeface="Wingdings" pitchFamily="2" charset="2"/>
              <a:buChar char="Ø"/>
            </a:pPr>
            <a:r>
              <a:rPr lang="en-IN" sz="4000" dirty="0" smtClean="0">
                <a:latin typeface="Californian FB" pitchFamily="18" charset="0"/>
              </a:rPr>
              <a:t>Worldwide network of agents can provide door pickup and door delivery services for cargo at any corner of the world.</a:t>
            </a:r>
          </a:p>
        </p:txBody>
      </p:sp>
      <p:sp>
        <p:nvSpPr>
          <p:cNvPr id="2" name="Title 1"/>
          <p:cNvSpPr>
            <a:spLocks noGrp="1"/>
          </p:cNvSpPr>
          <p:nvPr>
            <p:ph type="title"/>
          </p:nvPr>
        </p:nvSpPr>
        <p:spPr>
          <a:xfrm>
            <a:off x="0" y="152400"/>
            <a:ext cx="8305800" cy="487362"/>
          </a:xfrm>
        </p:spPr>
        <p:txBody>
          <a:bodyPr>
            <a:noAutofit/>
          </a:bodyPr>
          <a:lstStyle/>
          <a:p>
            <a:pPr algn="just"/>
            <a:r>
              <a:rPr lang="en-US" sz="3200" b="1" dirty="0" smtClean="0">
                <a:solidFill>
                  <a:srgbClr val="FF3300"/>
                </a:solidFill>
                <a:latin typeface="AR BLANCA" pitchFamily="2" charset="0"/>
              </a:rPr>
              <a:t>Door to door services</a:t>
            </a:r>
            <a:endParaRPr lang="en-IN" sz="3200" b="1" dirty="0" smtClean="0">
              <a:solidFill>
                <a:srgbClr val="FF3300"/>
              </a:solidFill>
              <a:latin typeface="AR BLANCA" pitchFamily="2" charset="0"/>
            </a:endParaRPr>
          </a:p>
        </p:txBody>
      </p:sp>
      <p:pic>
        <p:nvPicPr>
          <p:cNvPr id="5" name="Picture 4" descr="door-to-door-to-service-02.jpg"/>
          <p:cNvPicPr>
            <a:picLocks noChangeAspect="1"/>
          </p:cNvPicPr>
          <p:nvPr/>
        </p:nvPicPr>
        <p:blipFill>
          <a:blip r:embed="rId2"/>
          <a:stretch>
            <a:fillRect/>
          </a:stretch>
        </p:blipFill>
        <p:spPr>
          <a:xfrm>
            <a:off x="4114800" y="3657600"/>
            <a:ext cx="4267200" cy="2827020"/>
          </a:xfrm>
          <a:prstGeom prst="rect">
            <a:avLst/>
          </a:prstGeom>
        </p:spPr>
      </p:pic>
    </p:spTree>
  </p:cSld>
  <p:clrMapOvr>
    <a:masterClrMapping/>
  </p:clrMapOvr>
  <p:transition>
    <p:spli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248400"/>
          </a:xfrm>
        </p:spPr>
        <p:txBody>
          <a:bodyPr>
            <a:normAutofit/>
          </a:bodyPr>
          <a:lstStyle/>
          <a:p>
            <a:pPr>
              <a:buFont typeface="Wingdings" pitchFamily="2" charset="2"/>
              <a:buChar char="Ø"/>
            </a:pPr>
            <a:r>
              <a:rPr lang="en-IN" sz="3000" dirty="0" smtClean="0">
                <a:latin typeface="Californian FB" pitchFamily="18" charset="0"/>
              </a:rPr>
              <a:t>Dedicated team of management having vast experience in the different industry verticals on the field of Total Logistics solution, Crisis Management, Administration Management, Liaison Management etc..,</a:t>
            </a:r>
          </a:p>
          <a:p>
            <a:pPr>
              <a:buFont typeface="Wingdings" pitchFamily="2" charset="2"/>
              <a:buChar char="Ø"/>
            </a:pPr>
            <a:r>
              <a:rPr lang="en-IN" sz="3000" dirty="0" smtClean="0">
                <a:latin typeface="Californian FB" pitchFamily="18" charset="0"/>
              </a:rPr>
              <a:t>SSSL can provide you not only </a:t>
            </a:r>
          </a:p>
          <a:p>
            <a:pPr>
              <a:buNone/>
            </a:pPr>
            <a:r>
              <a:rPr lang="en-IN" sz="3000" dirty="0" smtClean="0">
                <a:latin typeface="Californian FB" pitchFamily="18" charset="0"/>
              </a:rPr>
              <a:t>    the on field service but also the </a:t>
            </a:r>
          </a:p>
          <a:p>
            <a:pPr>
              <a:buNone/>
            </a:pPr>
            <a:r>
              <a:rPr lang="en-IN" sz="3000" dirty="0" smtClean="0">
                <a:latin typeface="Californian FB" pitchFamily="18" charset="0"/>
              </a:rPr>
              <a:t>    </a:t>
            </a:r>
            <a:r>
              <a:rPr lang="en-IN" sz="3000" dirty="0" err="1" smtClean="0">
                <a:latin typeface="Californian FB" pitchFamily="18" charset="0"/>
              </a:rPr>
              <a:t>consultationservices</a:t>
            </a:r>
            <a:r>
              <a:rPr lang="en-IN" sz="3000" dirty="0" smtClean="0">
                <a:latin typeface="Californian FB" pitchFamily="18" charset="0"/>
              </a:rPr>
              <a:t> to our </a:t>
            </a:r>
          </a:p>
          <a:p>
            <a:pPr>
              <a:buNone/>
            </a:pPr>
            <a:r>
              <a:rPr lang="en-IN" sz="3000" dirty="0" smtClean="0">
                <a:latin typeface="Californian FB" pitchFamily="18" charset="0"/>
              </a:rPr>
              <a:t>    valued customers.</a:t>
            </a:r>
          </a:p>
          <a:p>
            <a:pPr>
              <a:buFont typeface="Wingdings" pitchFamily="2" charset="2"/>
              <a:buChar char="Ø"/>
            </a:pPr>
            <a:r>
              <a:rPr lang="en-IN" sz="3000" b="1" dirty="0" smtClean="0">
                <a:latin typeface="Californian FB" pitchFamily="18" charset="0"/>
              </a:rPr>
              <a:t>“Consultation to implement at </a:t>
            </a:r>
          </a:p>
          <a:p>
            <a:pPr>
              <a:buNone/>
            </a:pPr>
            <a:r>
              <a:rPr lang="en-IN" sz="3000" b="1" dirty="0" smtClean="0">
                <a:latin typeface="Californian FB" pitchFamily="18" charset="0"/>
              </a:rPr>
              <a:t>     their premises an effective and economical Logistics     management.”</a:t>
            </a:r>
          </a:p>
        </p:txBody>
      </p:sp>
      <p:sp>
        <p:nvSpPr>
          <p:cNvPr id="2" name="Title 1"/>
          <p:cNvSpPr>
            <a:spLocks noGrp="1"/>
          </p:cNvSpPr>
          <p:nvPr>
            <p:ph type="title"/>
          </p:nvPr>
        </p:nvSpPr>
        <p:spPr>
          <a:xfrm>
            <a:off x="0" y="152400"/>
            <a:ext cx="8305800" cy="487362"/>
          </a:xfrm>
        </p:spPr>
        <p:txBody>
          <a:bodyPr>
            <a:noAutofit/>
          </a:bodyPr>
          <a:lstStyle/>
          <a:p>
            <a:pPr algn="just"/>
            <a:r>
              <a:rPr lang="en-US" sz="4400" b="1" dirty="0" smtClean="0">
                <a:solidFill>
                  <a:srgbClr val="FF3300"/>
                </a:solidFill>
                <a:latin typeface="AR BLANCA" pitchFamily="2" charset="0"/>
              </a:rPr>
              <a:t>Consultation service</a:t>
            </a:r>
            <a:endParaRPr lang="en-IN" sz="4400" b="1" dirty="0" smtClean="0">
              <a:solidFill>
                <a:srgbClr val="FF3300"/>
              </a:solidFill>
              <a:latin typeface="AR BLANCA" pitchFamily="2" charset="0"/>
            </a:endParaRPr>
          </a:p>
        </p:txBody>
      </p:sp>
      <p:pic>
        <p:nvPicPr>
          <p:cNvPr id="5" name="Picture 4" descr="IT-EMAIL-EXCHANGE-OTTAWA.jpg"/>
          <p:cNvPicPr>
            <a:picLocks noChangeAspect="1"/>
          </p:cNvPicPr>
          <p:nvPr/>
        </p:nvPicPr>
        <p:blipFill>
          <a:blip r:embed="rId2"/>
          <a:stretch>
            <a:fillRect/>
          </a:stretch>
        </p:blipFill>
        <p:spPr>
          <a:xfrm>
            <a:off x="5334000" y="2514600"/>
            <a:ext cx="3810000" cy="2286000"/>
          </a:xfrm>
          <a:prstGeom prst="rect">
            <a:avLst/>
          </a:prstGeom>
        </p:spPr>
      </p:pic>
    </p:spTree>
  </p:cSld>
  <p:clrMapOvr>
    <a:masterClrMapping/>
  </p:clrMapOvr>
  <p:transition>
    <p:spli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248400"/>
          </a:xfrm>
        </p:spPr>
        <p:txBody>
          <a:bodyPr>
            <a:normAutofit/>
          </a:bodyPr>
          <a:lstStyle/>
          <a:p>
            <a:pPr>
              <a:buNone/>
            </a:pPr>
            <a:r>
              <a:rPr lang="en-IN" sz="3000" dirty="0" smtClean="0">
                <a:latin typeface="Californian FB" pitchFamily="18" charset="0"/>
              </a:rPr>
              <a:t>SSSL care for their customer facilitation under one roof, we provide Value added service like.</a:t>
            </a:r>
          </a:p>
          <a:p>
            <a:pPr>
              <a:buFont typeface="Wingdings" pitchFamily="2" charset="2"/>
              <a:buChar char="Ø"/>
            </a:pPr>
            <a:r>
              <a:rPr lang="en-IN" sz="3000" dirty="0" smtClean="0">
                <a:latin typeface="Californian FB" pitchFamily="18" charset="0"/>
              </a:rPr>
              <a:t>Analysis Report on each and every transaction with respect to time taken</a:t>
            </a:r>
          </a:p>
          <a:p>
            <a:pPr>
              <a:buFont typeface="Wingdings" pitchFamily="2" charset="2"/>
              <a:buChar char="Ø"/>
            </a:pPr>
            <a:r>
              <a:rPr lang="en-IN" sz="3000" dirty="0" smtClean="0">
                <a:latin typeface="Californian FB" pitchFamily="18" charset="0"/>
              </a:rPr>
              <a:t>Tracking and Reporting of the cargo till it reaches the destination</a:t>
            </a:r>
          </a:p>
          <a:p>
            <a:pPr>
              <a:buFont typeface="Wingdings" pitchFamily="2" charset="2"/>
              <a:buChar char="Ø"/>
            </a:pPr>
            <a:r>
              <a:rPr lang="en-IN" sz="3000" dirty="0" smtClean="0">
                <a:latin typeface="Californian FB" pitchFamily="18" charset="0"/>
              </a:rPr>
              <a:t>Timely clearance to avoid/minimize the demurrage/detention</a:t>
            </a:r>
          </a:p>
          <a:p>
            <a:pPr>
              <a:buFont typeface="Wingdings" pitchFamily="2" charset="2"/>
              <a:buChar char="Ø"/>
            </a:pPr>
            <a:r>
              <a:rPr lang="en-IN" sz="3000" dirty="0" smtClean="0">
                <a:latin typeface="Californian FB" pitchFamily="18" charset="0"/>
              </a:rPr>
              <a:t>RCA(Root Cause Analysis) in identifying the grey areas of every transaction there by helpful in future planning</a:t>
            </a:r>
          </a:p>
          <a:p>
            <a:pPr>
              <a:buFont typeface="Wingdings" pitchFamily="2" charset="2"/>
              <a:buChar char="Ø"/>
            </a:pPr>
            <a:r>
              <a:rPr lang="en-IN" sz="3000" dirty="0" smtClean="0">
                <a:latin typeface="Californian FB" pitchFamily="18" charset="0"/>
              </a:rPr>
              <a:t>Advise and obtaining different scheme benefits from JDGFT </a:t>
            </a:r>
          </a:p>
        </p:txBody>
      </p:sp>
      <p:sp>
        <p:nvSpPr>
          <p:cNvPr id="2" name="Title 1"/>
          <p:cNvSpPr>
            <a:spLocks noGrp="1"/>
          </p:cNvSpPr>
          <p:nvPr>
            <p:ph type="title"/>
          </p:nvPr>
        </p:nvSpPr>
        <p:spPr>
          <a:xfrm>
            <a:off x="0" y="152400"/>
            <a:ext cx="8305800" cy="487362"/>
          </a:xfrm>
        </p:spPr>
        <p:txBody>
          <a:bodyPr>
            <a:noAutofit/>
          </a:bodyPr>
          <a:lstStyle/>
          <a:p>
            <a:pPr algn="just"/>
            <a:r>
              <a:rPr lang="en-US" sz="4400" b="1" dirty="0" smtClean="0">
                <a:solidFill>
                  <a:srgbClr val="FF3300"/>
                </a:solidFill>
                <a:latin typeface="AR BLANCA" pitchFamily="2" charset="0"/>
              </a:rPr>
              <a:t>Value added services</a:t>
            </a:r>
            <a:endParaRPr lang="en-IN" sz="4400" b="1" dirty="0" smtClean="0">
              <a:solidFill>
                <a:srgbClr val="FF3300"/>
              </a:solidFill>
              <a:latin typeface="AR BLANCA" pitchFamily="2" charset="0"/>
            </a:endParaRPr>
          </a:p>
        </p:txBody>
      </p:sp>
    </p:spTree>
  </p:cSld>
  <p:clrMapOvr>
    <a:masterClrMapping/>
  </p:clrMapOvr>
  <p:transition>
    <p:spli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248400"/>
          </a:xfrm>
        </p:spPr>
        <p:txBody>
          <a:bodyPr>
            <a:normAutofit/>
          </a:bodyPr>
          <a:lstStyle/>
          <a:p>
            <a:pPr>
              <a:buFont typeface="Wingdings" pitchFamily="2" charset="2"/>
              <a:buChar char="Ø"/>
            </a:pPr>
            <a:r>
              <a:rPr lang="en-IN" sz="3000" dirty="0" smtClean="0">
                <a:latin typeface="Californian FB" pitchFamily="18" charset="0"/>
              </a:rPr>
              <a:t>Duty Drawback from Customs</a:t>
            </a:r>
          </a:p>
          <a:p>
            <a:pPr>
              <a:buFont typeface="Wingdings" pitchFamily="2" charset="2"/>
              <a:buChar char="Ø"/>
            </a:pPr>
            <a:r>
              <a:rPr lang="en-IN" sz="3000" dirty="0" smtClean="0">
                <a:latin typeface="Californian FB" pitchFamily="18" charset="0"/>
              </a:rPr>
              <a:t>GSP from Export inspection Agency</a:t>
            </a:r>
          </a:p>
          <a:p>
            <a:pPr>
              <a:buFont typeface="Wingdings" pitchFamily="2" charset="2"/>
              <a:buChar char="Ø"/>
            </a:pPr>
            <a:r>
              <a:rPr lang="en-IN" sz="3000" dirty="0" smtClean="0">
                <a:latin typeface="Californian FB" pitchFamily="18" charset="0"/>
              </a:rPr>
              <a:t>Certificate of Origin from                                          chamber of Industry &amp; commerce </a:t>
            </a:r>
          </a:p>
          <a:p>
            <a:pPr>
              <a:buFont typeface="Wingdings" pitchFamily="2" charset="2"/>
              <a:buChar char="Ø"/>
            </a:pPr>
            <a:r>
              <a:rPr lang="en-IN" sz="3000" dirty="0" smtClean="0">
                <a:latin typeface="Californian FB" pitchFamily="18" charset="0"/>
              </a:rPr>
              <a:t>Phytosanitary Certificate from                                        plant and Quarantine Department</a:t>
            </a:r>
          </a:p>
          <a:p>
            <a:pPr>
              <a:buFont typeface="Wingdings" pitchFamily="2" charset="2"/>
              <a:buChar char="Ø"/>
            </a:pPr>
            <a:r>
              <a:rPr lang="en-IN" sz="3000" dirty="0" smtClean="0">
                <a:latin typeface="Californian FB" pitchFamily="18" charset="0"/>
              </a:rPr>
              <a:t>Fumigation Services from licensed                     fumigation agents</a:t>
            </a:r>
          </a:p>
          <a:p>
            <a:pPr>
              <a:buFont typeface="Wingdings" pitchFamily="2" charset="2"/>
              <a:buChar char="Ø"/>
            </a:pPr>
            <a:r>
              <a:rPr lang="en-IN" sz="3000" dirty="0" smtClean="0">
                <a:latin typeface="Californian FB" pitchFamily="18" charset="0"/>
              </a:rPr>
              <a:t>Palletization &amp; Lashing the cargo                                  from experience agencies etc…,</a:t>
            </a:r>
          </a:p>
        </p:txBody>
      </p:sp>
      <p:sp>
        <p:nvSpPr>
          <p:cNvPr id="2" name="Title 1"/>
          <p:cNvSpPr>
            <a:spLocks noGrp="1"/>
          </p:cNvSpPr>
          <p:nvPr>
            <p:ph type="title"/>
          </p:nvPr>
        </p:nvSpPr>
        <p:spPr>
          <a:xfrm>
            <a:off x="0" y="152400"/>
            <a:ext cx="8305800" cy="487362"/>
          </a:xfrm>
        </p:spPr>
        <p:txBody>
          <a:bodyPr>
            <a:noAutofit/>
          </a:bodyPr>
          <a:lstStyle/>
          <a:p>
            <a:pPr algn="just"/>
            <a:r>
              <a:rPr lang="en-US" sz="4000" b="1" dirty="0" smtClean="0">
                <a:solidFill>
                  <a:srgbClr val="FF3300"/>
                </a:solidFill>
                <a:latin typeface="AR BLANCA" pitchFamily="2" charset="0"/>
              </a:rPr>
              <a:t>Value added services</a:t>
            </a:r>
            <a:endParaRPr lang="en-IN" sz="4000" b="1" dirty="0" smtClean="0">
              <a:solidFill>
                <a:srgbClr val="FF3300"/>
              </a:solidFill>
              <a:latin typeface="AR BLANCA" pitchFamily="2" charset="0"/>
            </a:endParaRPr>
          </a:p>
        </p:txBody>
      </p:sp>
      <p:pic>
        <p:nvPicPr>
          <p:cNvPr id="26626" name="Picture 2"/>
          <p:cNvPicPr>
            <a:picLocks noChangeAspect="1" noChangeArrowheads="1"/>
          </p:cNvPicPr>
          <p:nvPr/>
        </p:nvPicPr>
        <p:blipFill>
          <a:blip r:embed="rId2"/>
          <a:srcRect/>
          <a:stretch>
            <a:fillRect/>
          </a:stretch>
        </p:blipFill>
        <p:spPr bwMode="auto">
          <a:xfrm>
            <a:off x="6629400" y="1304925"/>
            <a:ext cx="2514600" cy="5553075"/>
          </a:xfrm>
          <a:prstGeom prst="rect">
            <a:avLst/>
          </a:prstGeom>
          <a:noFill/>
          <a:ln w="9525">
            <a:noFill/>
            <a:miter lim="800000"/>
            <a:headEnd/>
            <a:tailEnd/>
          </a:ln>
          <a:effectLst/>
        </p:spPr>
      </p:pic>
    </p:spTree>
  </p:cSld>
  <p:clrMapOvr>
    <a:masterClrMapping/>
  </p:clrMapOvr>
  <p:transition>
    <p:spli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248400"/>
          </a:xfrm>
        </p:spPr>
        <p:txBody>
          <a:bodyPr>
            <a:normAutofit lnSpcReduction="10000"/>
          </a:bodyPr>
          <a:lstStyle/>
          <a:p>
            <a:pPr>
              <a:buFont typeface="Wingdings" pitchFamily="2" charset="2"/>
              <a:buChar char="Ø"/>
            </a:pPr>
            <a:r>
              <a:rPr lang="en-IN" sz="2800" dirty="0" smtClean="0">
                <a:latin typeface="Californian FB" pitchFamily="18" charset="0"/>
              </a:rPr>
              <a:t>Priority Services by Professionals</a:t>
            </a:r>
          </a:p>
          <a:p>
            <a:pPr>
              <a:buFont typeface="Wingdings" pitchFamily="2" charset="2"/>
              <a:buChar char="Ø"/>
            </a:pPr>
            <a:r>
              <a:rPr lang="en-IN" sz="2800" dirty="0" smtClean="0">
                <a:latin typeface="Californian FB" pitchFamily="18" charset="0"/>
              </a:rPr>
              <a:t>Experienced &amp; Knowledgeable Team of Management </a:t>
            </a:r>
          </a:p>
          <a:p>
            <a:pPr>
              <a:buFont typeface="Wingdings" pitchFamily="2" charset="2"/>
              <a:buChar char="Ø"/>
            </a:pPr>
            <a:r>
              <a:rPr lang="en-IN" sz="2800" dirty="0" smtClean="0">
                <a:latin typeface="Californian FB" pitchFamily="18" charset="0"/>
              </a:rPr>
              <a:t>Service oriented and available to customers even during extended business hours</a:t>
            </a:r>
          </a:p>
          <a:p>
            <a:pPr>
              <a:buFont typeface="Wingdings" pitchFamily="2" charset="2"/>
              <a:buChar char="Ø"/>
            </a:pPr>
            <a:r>
              <a:rPr lang="en-IN" sz="2800" dirty="0" smtClean="0">
                <a:latin typeface="Californian FB" pitchFamily="18" charset="0"/>
              </a:rPr>
              <a:t>Vast of knowledge on Customs process or formalities</a:t>
            </a:r>
          </a:p>
          <a:p>
            <a:pPr>
              <a:buFont typeface="Wingdings" pitchFamily="2" charset="2"/>
              <a:buChar char="Ø"/>
            </a:pPr>
            <a:r>
              <a:rPr lang="en-IN" sz="2800" dirty="0" smtClean="0">
                <a:latin typeface="Californian FB" pitchFamily="18" charset="0"/>
              </a:rPr>
              <a:t>Excellent domain expertise in different industry verticals</a:t>
            </a:r>
          </a:p>
          <a:p>
            <a:pPr>
              <a:buFont typeface="Wingdings" pitchFamily="2" charset="2"/>
              <a:buChar char="Ø"/>
            </a:pPr>
            <a:r>
              <a:rPr lang="en-IN" sz="2800" dirty="0" smtClean="0">
                <a:latin typeface="Californian FB" pitchFamily="18" charset="0"/>
              </a:rPr>
              <a:t>Contracts with reliable Transporters to provide                           local &amp; Muffasil movement facility</a:t>
            </a:r>
          </a:p>
          <a:p>
            <a:pPr>
              <a:buFont typeface="Wingdings" pitchFamily="2" charset="2"/>
              <a:buChar char="Ø"/>
            </a:pPr>
            <a:r>
              <a:rPr lang="en-IN" sz="2800" dirty="0" smtClean="0">
                <a:latin typeface="Californian FB" pitchFamily="18" charset="0"/>
              </a:rPr>
              <a:t>Good rapport with Direct shipping Lines/                                      Air lines/forwarders etc</a:t>
            </a:r>
          </a:p>
          <a:p>
            <a:pPr>
              <a:buFont typeface="Wingdings" pitchFamily="2" charset="2"/>
              <a:buChar char="Ø"/>
            </a:pPr>
            <a:r>
              <a:rPr lang="en-IN" sz="2800" dirty="0" smtClean="0">
                <a:latin typeface="Californian FB" pitchFamily="18" charset="0"/>
              </a:rPr>
              <a:t>Associate offices in the country </a:t>
            </a:r>
          </a:p>
          <a:p>
            <a:pPr>
              <a:buFont typeface="Wingdings" pitchFamily="2" charset="2"/>
              <a:buChar char="Ø"/>
            </a:pPr>
            <a:r>
              <a:rPr lang="en-IN" sz="2800" dirty="0" smtClean="0">
                <a:latin typeface="Californian FB" pitchFamily="18" charset="0"/>
              </a:rPr>
              <a:t>Worldwide agency network</a:t>
            </a:r>
          </a:p>
          <a:p>
            <a:pPr>
              <a:buFont typeface="Wingdings" pitchFamily="2" charset="2"/>
              <a:buChar char="Ø"/>
            </a:pPr>
            <a:r>
              <a:rPr lang="en-IN" sz="2800" dirty="0" smtClean="0">
                <a:latin typeface="Californian FB" pitchFamily="18" charset="0"/>
              </a:rPr>
              <a:t>Experienced  &amp; Dedicated team of work force                              for Documentation , Processing and completion of task. </a:t>
            </a:r>
          </a:p>
          <a:p>
            <a:pPr>
              <a:buNone/>
            </a:pPr>
            <a:endParaRPr lang="en-IN" sz="3000" dirty="0" smtClean="0">
              <a:latin typeface="Bradley Hand ITC" pitchFamily="66" charset="0"/>
            </a:endParaRPr>
          </a:p>
        </p:txBody>
      </p:sp>
      <p:sp>
        <p:nvSpPr>
          <p:cNvPr id="2" name="Title 1"/>
          <p:cNvSpPr>
            <a:spLocks noGrp="1"/>
          </p:cNvSpPr>
          <p:nvPr>
            <p:ph type="title"/>
          </p:nvPr>
        </p:nvSpPr>
        <p:spPr>
          <a:xfrm>
            <a:off x="0" y="152400"/>
            <a:ext cx="8305800" cy="487362"/>
          </a:xfrm>
        </p:spPr>
        <p:txBody>
          <a:bodyPr>
            <a:noAutofit/>
          </a:bodyPr>
          <a:lstStyle/>
          <a:p>
            <a:pPr algn="just"/>
            <a:r>
              <a:rPr lang="en-US" sz="4000" b="1" dirty="0" smtClean="0">
                <a:solidFill>
                  <a:srgbClr val="FF3300"/>
                </a:solidFill>
                <a:latin typeface="AR BLANCA" pitchFamily="2" charset="0"/>
              </a:rPr>
              <a:t>Our strengths </a:t>
            </a:r>
            <a:endParaRPr lang="en-IN" sz="4000" b="1" dirty="0" smtClean="0">
              <a:solidFill>
                <a:srgbClr val="FF3300"/>
              </a:solidFill>
              <a:latin typeface="AR BLANCA" pitchFamily="2" charset="0"/>
            </a:endParaRPr>
          </a:p>
        </p:txBody>
      </p:sp>
    </p:spTree>
  </p:cSld>
  <p:clrMapOvr>
    <a:masterClrMapping/>
  </p:clrMapOvr>
  <p:transition>
    <p:spli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248400"/>
          </a:xfrm>
        </p:spPr>
        <p:txBody>
          <a:bodyPr>
            <a:normAutofit/>
          </a:bodyPr>
          <a:lstStyle/>
          <a:p>
            <a:pPr>
              <a:buNone/>
            </a:pPr>
            <a:endParaRPr lang="en-IN" sz="2800" i="1" dirty="0" smtClean="0">
              <a:solidFill>
                <a:schemeClr val="bg1"/>
              </a:solidFill>
              <a:latin typeface="AR CHRISTY" pitchFamily="2" charset="0"/>
            </a:endParaRPr>
          </a:p>
          <a:p>
            <a:pPr>
              <a:buNone/>
            </a:pPr>
            <a:endParaRPr lang="en-IN" sz="2800" i="1" dirty="0" smtClean="0">
              <a:solidFill>
                <a:schemeClr val="bg1"/>
              </a:solidFill>
              <a:latin typeface="AR CHRISTY" pitchFamily="2" charset="0"/>
            </a:endParaRPr>
          </a:p>
          <a:p>
            <a:pPr>
              <a:buNone/>
            </a:pPr>
            <a:endParaRPr lang="en-IN" sz="2800" i="1" dirty="0" smtClean="0">
              <a:solidFill>
                <a:schemeClr val="bg1"/>
              </a:solidFill>
              <a:latin typeface="AR CHRISTY" pitchFamily="2" charset="0"/>
            </a:endParaRPr>
          </a:p>
          <a:p>
            <a:pPr>
              <a:buNone/>
            </a:pPr>
            <a:endParaRPr lang="en-IN" sz="2800" i="1" dirty="0" smtClean="0">
              <a:solidFill>
                <a:schemeClr val="bg1"/>
              </a:solidFill>
              <a:latin typeface="AR CHRISTY" pitchFamily="2" charset="0"/>
            </a:endParaRPr>
          </a:p>
          <a:p>
            <a:pPr>
              <a:buNone/>
            </a:pPr>
            <a:r>
              <a:rPr lang="en-IN" sz="2800" i="1" dirty="0" smtClean="0">
                <a:solidFill>
                  <a:schemeClr val="bg1"/>
                </a:solidFill>
                <a:latin typeface="AR CHRISTY" pitchFamily="2" charset="0"/>
              </a:rPr>
              <a:t> </a:t>
            </a:r>
          </a:p>
          <a:p>
            <a:pPr>
              <a:buNone/>
            </a:pPr>
            <a:endParaRPr lang="en-IN" sz="2800" i="1" dirty="0" smtClean="0">
              <a:solidFill>
                <a:schemeClr val="bg1"/>
              </a:solidFill>
              <a:latin typeface="AR CHRISTY" pitchFamily="2" charset="0"/>
            </a:endParaRPr>
          </a:p>
          <a:p>
            <a:pPr>
              <a:buNone/>
            </a:pPr>
            <a:endParaRPr lang="en-IN" sz="2800" i="1" dirty="0" smtClean="0">
              <a:solidFill>
                <a:schemeClr val="bg1"/>
              </a:solidFill>
              <a:latin typeface="AR CHRISTY" pitchFamily="2" charset="0"/>
            </a:endParaRPr>
          </a:p>
          <a:p>
            <a:pPr>
              <a:buNone/>
            </a:pPr>
            <a:endParaRPr lang="en-IN" sz="2800" i="1" dirty="0" smtClean="0">
              <a:solidFill>
                <a:schemeClr val="bg1"/>
              </a:solidFill>
              <a:latin typeface="AR CHRISTY" pitchFamily="2" charset="0"/>
            </a:endParaRPr>
          </a:p>
          <a:p>
            <a:pPr>
              <a:buNone/>
            </a:pPr>
            <a:endParaRPr lang="en-IN" sz="2800" i="1" dirty="0" smtClean="0">
              <a:latin typeface="AR CHRISTY" pitchFamily="2" charset="0"/>
            </a:endParaRPr>
          </a:p>
          <a:p>
            <a:pPr>
              <a:buNone/>
            </a:pPr>
            <a:r>
              <a:rPr lang="en-IN" sz="3000" dirty="0" smtClean="0">
                <a:latin typeface="Arno Pro" pitchFamily="18" charset="0"/>
              </a:rPr>
              <a:t>“LAST BUT NOT THE LEAST WE WILL ASSURE OF OUR PERSONALIZED SERVICES AT ALL TIMES ON BEST LEVEL” </a:t>
            </a:r>
          </a:p>
          <a:p>
            <a:pPr>
              <a:buNone/>
            </a:pPr>
            <a:endParaRPr lang="en-IN" sz="3000" i="1" dirty="0" smtClean="0">
              <a:solidFill>
                <a:schemeClr val="bg1"/>
              </a:solidFill>
              <a:latin typeface="AR CHRISTY" pitchFamily="2" charset="0"/>
            </a:endParaRPr>
          </a:p>
        </p:txBody>
      </p:sp>
      <p:sp>
        <p:nvSpPr>
          <p:cNvPr id="2" name="Title 1"/>
          <p:cNvSpPr>
            <a:spLocks noGrp="1"/>
          </p:cNvSpPr>
          <p:nvPr>
            <p:ph type="title"/>
          </p:nvPr>
        </p:nvSpPr>
        <p:spPr>
          <a:xfrm>
            <a:off x="0" y="152400"/>
            <a:ext cx="8305800" cy="487362"/>
          </a:xfrm>
        </p:spPr>
        <p:txBody>
          <a:bodyPr>
            <a:noAutofit/>
          </a:bodyPr>
          <a:lstStyle/>
          <a:p>
            <a:pPr algn="just"/>
            <a:r>
              <a:rPr lang="en-US" sz="4800" b="1" dirty="0" smtClean="0">
                <a:solidFill>
                  <a:srgbClr val="FF3300"/>
                </a:solidFill>
                <a:latin typeface="AR BLANCA" pitchFamily="2" charset="0"/>
              </a:rPr>
              <a:t>Our strengths </a:t>
            </a:r>
            <a:endParaRPr lang="en-IN" sz="4800" b="1" dirty="0" smtClean="0">
              <a:solidFill>
                <a:srgbClr val="FF3300"/>
              </a:solidFill>
              <a:latin typeface="AR BLANCA" pitchFamily="2" charset="0"/>
            </a:endParaRPr>
          </a:p>
        </p:txBody>
      </p:sp>
      <p:pic>
        <p:nvPicPr>
          <p:cNvPr id="5" name="Picture 4" descr="df.jpg"/>
          <p:cNvPicPr>
            <a:picLocks noChangeAspect="1"/>
          </p:cNvPicPr>
          <p:nvPr/>
        </p:nvPicPr>
        <p:blipFill>
          <a:blip r:embed="rId2"/>
          <a:stretch>
            <a:fillRect/>
          </a:stretch>
        </p:blipFill>
        <p:spPr>
          <a:xfrm>
            <a:off x="2438400" y="914400"/>
            <a:ext cx="4076700" cy="3609975"/>
          </a:xfrm>
          <a:prstGeom prst="rect">
            <a:avLst/>
          </a:prstGeom>
        </p:spPr>
      </p:pic>
    </p:spTree>
  </p:cSld>
  <p:clrMapOvr>
    <a:masterClrMapping/>
  </p:clrMapOvr>
  <p:transition>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1600200"/>
            <a:ext cx="3886200" cy="1676400"/>
          </a:xfrm>
        </p:spPr>
        <p:txBody>
          <a:bodyPr>
            <a:normAutofit/>
          </a:bodyPr>
          <a:lstStyle/>
          <a:p>
            <a:pPr algn="ctr">
              <a:buNone/>
            </a:pPr>
            <a:r>
              <a:rPr lang="en-IN" sz="1700" b="1" dirty="0" smtClean="0">
                <a:latin typeface="Californian FB" pitchFamily="18" charset="0"/>
              </a:rPr>
              <a:t>SEASWAN SHIPPING &amp; LOGISTICS</a:t>
            </a:r>
          </a:p>
          <a:p>
            <a:pPr algn="ctr">
              <a:buNone/>
            </a:pPr>
            <a:r>
              <a:rPr lang="en-IN" sz="1700" b="1" dirty="0" smtClean="0">
                <a:latin typeface="Californian FB" pitchFamily="18" charset="0"/>
              </a:rPr>
              <a:t>SMJ Moore Plaza, 3</a:t>
            </a:r>
            <a:r>
              <a:rPr lang="en-IN" sz="1700" b="1" baseline="30000" dirty="0" smtClean="0">
                <a:latin typeface="Californian FB" pitchFamily="18" charset="0"/>
              </a:rPr>
              <a:t>rd</a:t>
            </a:r>
            <a:r>
              <a:rPr lang="en-IN" sz="1700" b="1" dirty="0" smtClean="0">
                <a:latin typeface="Californian FB" pitchFamily="18" charset="0"/>
              </a:rPr>
              <a:t> Floor</a:t>
            </a:r>
          </a:p>
          <a:p>
            <a:pPr algn="ctr">
              <a:buNone/>
            </a:pPr>
            <a:r>
              <a:rPr lang="en-IN" sz="1700" b="1" dirty="0" smtClean="0">
                <a:latin typeface="Californian FB" pitchFamily="18" charset="0"/>
              </a:rPr>
              <a:t>C3, 65/31, Moore Street,</a:t>
            </a:r>
          </a:p>
          <a:p>
            <a:pPr algn="ctr">
              <a:buNone/>
            </a:pPr>
            <a:r>
              <a:rPr lang="en-IN" sz="1700" b="1" dirty="0" smtClean="0">
                <a:latin typeface="Californian FB" pitchFamily="18" charset="0"/>
              </a:rPr>
              <a:t>George Town, Chennai – 600001</a:t>
            </a:r>
          </a:p>
          <a:p>
            <a:pPr algn="ctr">
              <a:buNone/>
            </a:pPr>
            <a:r>
              <a:rPr lang="en-IN" sz="1700" b="1" dirty="0" smtClean="0">
                <a:latin typeface="Californian FB" pitchFamily="18" charset="0"/>
              </a:rPr>
              <a:t>Mob : +91- 9677146643,9840091455</a:t>
            </a:r>
            <a:r>
              <a:rPr lang="en-IN" sz="1700" b="1" i="1" dirty="0" smtClean="0">
                <a:latin typeface="Bradley Hand ITC" pitchFamily="66" charset="0"/>
              </a:rPr>
              <a:t>.</a:t>
            </a:r>
          </a:p>
          <a:p>
            <a:pPr>
              <a:buNone/>
            </a:pPr>
            <a:endParaRPr lang="en-IN" sz="2800" i="1" dirty="0" smtClean="0">
              <a:solidFill>
                <a:schemeClr val="bg1">
                  <a:lumMod val="95000"/>
                </a:schemeClr>
              </a:solidFill>
              <a:latin typeface="Bradley Hand ITC" pitchFamily="66" charset="0"/>
            </a:endParaRPr>
          </a:p>
        </p:txBody>
      </p:sp>
      <p:sp>
        <p:nvSpPr>
          <p:cNvPr id="2" name="Title 1"/>
          <p:cNvSpPr>
            <a:spLocks noGrp="1"/>
          </p:cNvSpPr>
          <p:nvPr>
            <p:ph type="title"/>
          </p:nvPr>
        </p:nvSpPr>
        <p:spPr>
          <a:xfrm>
            <a:off x="29570" y="14785"/>
            <a:ext cx="8305800" cy="487362"/>
          </a:xfrm>
        </p:spPr>
        <p:txBody>
          <a:bodyPr>
            <a:noAutofit/>
          </a:bodyPr>
          <a:lstStyle/>
          <a:p>
            <a:pPr algn="just"/>
            <a:r>
              <a:rPr lang="en-US" sz="4400" b="1" dirty="0" smtClean="0">
                <a:solidFill>
                  <a:srgbClr val="FF3300"/>
                </a:solidFill>
                <a:latin typeface="AR BLANCA" pitchFamily="2" charset="0"/>
              </a:rPr>
              <a:t>CONTACT US</a:t>
            </a:r>
            <a:endParaRPr lang="en-IN" sz="4400" b="1" dirty="0" smtClean="0">
              <a:solidFill>
                <a:srgbClr val="FF3300"/>
              </a:solidFill>
              <a:latin typeface="AR BLANCA" pitchFamily="2" charset="0"/>
            </a:endParaRPr>
          </a:p>
        </p:txBody>
      </p:sp>
      <p:pic>
        <p:nvPicPr>
          <p:cNvPr id="28674" name="Picture 2"/>
          <p:cNvPicPr>
            <a:picLocks noChangeAspect="1" noChangeArrowheads="1"/>
          </p:cNvPicPr>
          <p:nvPr/>
        </p:nvPicPr>
        <p:blipFill>
          <a:blip r:embed="rId2"/>
          <a:srcRect/>
          <a:stretch>
            <a:fillRect/>
          </a:stretch>
        </p:blipFill>
        <p:spPr bwMode="auto">
          <a:xfrm>
            <a:off x="7315200" y="0"/>
            <a:ext cx="1209124" cy="1143000"/>
          </a:xfrm>
          <a:prstGeom prst="rect">
            <a:avLst/>
          </a:prstGeom>
          <a:noFill/>
          <a:ln w="9525">
            <a:noFill/>
            <a:miter lim="800000"/>
            <a:headEnd/>
            <a:tailEnd/>
          </a:ln>
          <a:effectLst/>
        </p:spPr>
      </p:pic>
      <p:sp>
        <p:nvSpPr>
          <p:cNvPr id="5" name="TextBox 4"/>
          <p:cNvSpPr txBox="1"/>
          <p:nvPr/>
        </p:nvSpPr>
        <p:spPr>
          <a:xfrm>
            <a:off x="2667000" y="5769114"/>
            <a:ext cx="3853940" cy="707886"/>
          </a:xfrm>
          <a:prstGeom prst="rect">
            <a:avLst/>
          </a:prstGeom>
          <a:noFill/>
        </p:spPr>
        <p:txBody>
          <a:bodyPr wrap="none" rtlCol="0">
            <a:spAutoFit/>
          </a:bodyPr>
          <a:lstStyle/>
          <a:p>
            <a:pPr>
              <a:buNone/>
            </a:pPr>
            <a:r>
              <a:rPr lang="en-IN" sz="2000" b="1" dirty="0" smtClean="0">
                <a:solidFill>
                  <a:schemeClr val="bg2">
                    <a:lumMod val="50000"/>
                  </a:schemeClr>
                </a:solidFill>
                <a:latin typeface="Arno Pro" pitchFamily="18" charset="0"/>
              </a:rPr>
              <a:t>Web : seaswanshipping.com</a:t>
            </a:r>
          </a:p>
          <a:p>
            <a:pPr>
              <a:buNone/>
            </a:pPr>
            <a:r>
              <a:rPr lang="en-IN" sz="2000" b="1" dirty="0" smtClean="0">
                <a:solidFill>
                  <a:schemeClr val="bg2">
                    <a:lumMod val="50000"/>
                  </a:schemeClr>
                </a:solidFill>
                <a:latin typeface="Arno Pro" pitchFamily="18" charset="0"/>
              </a:rPr>
              <a:t>Email : info@seaswanshipping.com</a:t>
            </a:r>
          </a:p>
        </p:txBody>
      </p:sp>
      <p:sp>
        <p:nvSpPr>
          <p:cNvPr id="6" name="Content Placeholder 2"/>
          <p:cNvSpPr txBox="1">
            <a:spLocks/>
          </p:cNvSpPr>
          <p:nvPr/>
        </p:nvSpPr>
        <p:spPr>
          <a:xfrm>
            <a:off x="0" y="4038600"/>
            <a:ext cx="4038600" cy="1676400"/>
          </a:xfrm>
          <a:prstGeom prst="rect">
            <a:avLst/>
          </a:prstGeom>
        </p:spPr>
        <p:txBody>
          <a:bodyPr vert="horz">
            <a:noAutofit/>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IN" sz="1700" b="1" i="0" u="none" strike="noStrike" kern="1200" cap="none" spc="0" normalizeH="0" baseline="0" noProof="0" dirty="0" smtClean="0">
                <a:ln>
                  <a:noFill/>
                </a:ln>
                <a:solidFill>
                  <a:schemeClr val="tx1"/>
                </a:solidFill>
                <a:effectLst/>
                <a:uLnTx/>
                <a:uFillTx/>
                <a:latin typeface="Californian FB" pitchFamily="18" charset="0"/>
                <a:ea typeface="+mn-ea"/>
                <a:cs typeface="+mn-cs"/>
              </a:rPr>
              <a:t>SEASWAN SHIPPING &amp; LOGISTICS</a:t>
            </a: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IN" sz="1700" b="1" i="0" u="none" strike="noStrike" kern="1200" cap="none" spc="0" normalizeH="0" baseline="0" noProof="0" dirty="0" smtClean="0">
                <a:ln>
                  <a:noFill/>
                </a:ln>
                <a:solidFill>
                  <a:schemeClr val="tx1"/>
                </a:solidFill>
                <a:effectLst/>
                <a:uLnTx/>
                <a:uFillTx/>
                <a:latin typeface="Californian FB" pitchFamily="18" charset="0"/>
                <a:ea typeface="+mn-ea"/>
                <a:cs typeface="+mn-cs"/>
              </a:rPr>
              <a:t>SMJ Moore Plaza, 3</a:t>
            </a:r>
            <a:r>
              <a:rPr kumimoji="0" lang="en-IN" sz="1700" b="1" i="0" u="none" strike="noStrike" kern="1200" cap="none" spc="0" normalizeH="0" baseline="30000" noProof="0" dirty="0" smtClean="0">
                <a:ln>
                  <a:noFill/>
                </a:ln>
                <a:solidFill>
                  <a:schemeClr val="tx1"/>
                </a:solidFill>
                <a:effectLst/>
                <a:uLnTx/>
                <a:uFillTx/>
                <a:latin typeface="Californian FB" pitchFamily="18" charset="0"/>
                <a:ea typeface="+mn-ea"/>
                <a:cs typeface="+mn-cs"/>
              </a:rPr>
              <a:t>rd</a:t>
            </a:r>
            <a:r>
              <a:rPr kumimoji="0" lang="en-IN" sz="1700" b="1" i="0" u="none" strike="noStrike" kern="1200" cap="none" spc="0" normalizeH="0" baseline="0" noProof="0" dirty="0" smtClean="0">
                <a:ln>
                  <a:noFill/>
                </a:ln>
                <a:solidFill>
                  <a:schemeClr val="tx1"/>
                </a:solidFill>
                <a:effectLst/>
                <a:uLnTx/>
                <a:uFillTx/>
                <a:latin typeface="Californian FB" pitchFamily="18" charset="0"/>
                <a:ea typeface="+mn-ea"/>
                <a:cs typeface="+mn-cs"/>
              </a:rPr>
              <a:t> Floor</a:t>
            </a: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IN" sz="1700" b="1" i="0" u="none" strike="noStrike" kern="1200" cap="none" spc="0" normalizeH="0" baseline="0" noProof="0" dirty="0" smtClean="0">
                <a:ln>
                  <a:noFill/>
                </a:ln>
                <a:solidFill>
                  <a:schemeClr val="tx1"/>
                </a:solidFill>
                <a:effectLst/>
                <a:uLnTx/>
                <a:uFillTx/>
                <a:latin typeface="Californian FB" pitchFamily="18" charset="0"/>
                <a:ea typeface="+mn-ea"/>
                <a:cs typeface="+mn-cs"/>
              </a:rPr>
              <a:t>C3, 65/31, Moore Street,</a:t>
            </a: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IN" sz="1700" b="1" i="0" u="none" strike="noStrike" kern="1200" cap="none" spc="0" normalizeH="0" baseline="0" noProof="0" dirty="0" smtClean="0">
                <a:ln>
                  <a:noFill/>
                </a:ln>
                <a:solidFill>
                  <a:schemeClr val="tx1"/>
                </a:solidFill>
                <a:effectLst/>
                <a:uLnTx/>
                <a:uFillTx/>
                <a:latin typeface="Californian FB" pitchFamily="18" charset="0"/>
                <a:ea typeface="+mn-ea"/>
                <a:cs typeface="+mn-cs"/>
              </a:rPr>
              <a:t>George Town, Chennai – 600001</a:t>
            </a: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IN" sz="1700" b="1" i="0" u="none" strike="noStrike" kern="1200" cap="none" spc="0" normalizeH="0" baseline="0" noProof="0" dirty="0" smtClean="0">
                <a:ln>
                  <a:noFill/>
                </a:ln>
                <a:solidFill>
                  <a:schemeClr val="tx1"/>
                </a:solidFill>
                <a:effectLst/>
                <a:uLnTx/>
                <a:uFillTx/>
                <a:latin typeface="Californian FB" pitchFamily="18" charset="0"/>
                <a:ea typeface="+mn-ea"/>
                <a:cs typeface="+mn-cs"/>
              </a:rPr>
              <a:t>Mob : +91- 9677146643,9840091455</a:t>
            </a:r>
            <a:r>
              <a:rPr kumimoji="0" lang="en-IN" sz="1700" b="1" i="1" u="none" strike="noStrike" kern="1200" cap="none" spc="0" normalizeH="0" baseline="0" noProof="0" dirty="0" smtClean="0">
                <a:ln>
                  <a:noFill/>
                </a:ln>
                <a:solidFill>
                  <a:schemeClr val="tx1"/>
                </a:solidFill>
                <a:effectLst/>
                <a:uLnTx/>
                <a:uFillTx/>
                <a:latin typeface="Bradley Hand ITC" pitchFamily="66" charset="0"/>
                <a:ea typeface="+mn-ea"/>
                <a:cs typeface="+mn-cs"/>
              </a:rPr>
              <a:t>.</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IN" sz="1700" b="0" i="1" u="none" strike="noStrike" kern="1200" cap="none" spc="0" normalizeH="0" baseline="0" noProof="0" dirty="0" smtClean="0">
              <a:ln>
                <a:noFill/>
              </a:ln>
              <a:solidFill>
                <a:schemeClr val="bg1">
                  <a:lumMod val="95000"/>
                </a:schemeClr>
              </a:solidFill>
              <a:effectLst/>
              <a:uLnTx/>
              <a:uFillTx/>
              <a:latin typeface="Bradley Hand ITC" pitchFamily="66" charset="0"/>
              <a:ea typeface="+mn-ea"/>
              <a:cs typeface="+mn-cs"/>
            </a:endParaRPr>
          </a:p>
        </p:txBody>
      </p:sp>
      <p:sp>
        <p:nvSpPr>
          <p:cNvPr id="7" name="Content Placeholder 2"/>
          <p:cNvSpPr txBox="1">
            <a:spLocks/>
          </p:cNvSpPr>
          <p:nvPr/>
        </p:nvSpPr>
        <p:spPr>
          <a:xfrm>
            <a:off x="5029200" y="4038600"/>
            <a:ext cx="4114800" cy="1676400"/>
          </a:xfrm>
          <a:prstGeom prst="rect">
            <a:avLst/>
          </a:prstGeom>
        </p:spPr>
        <p:txBody>
          <a:bodyPr vert="horz">
            <a:normAutofit/>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IN" sz="1700" b="1" i="0" u="none" strike="noStrike" kern="1200" cap="none" spc="0" normalizeH="0" baseline="0" noProof="0" dirty="0" smtClean="0">
                <a:ln>
                  <a:noFill/>
                </a:ln>
                <a:solidFill>
                  <a:schemeClr val="tx1"/>
                </a:solidFill>
                <a:effectLst/>
                <a:uLnTx/>
                <a:uFillTx/>
                <a:latin typeface="Californian FB" pitchFamily="18" charset="0"/>
                <a:ea typeface="+mn-ea"/>
                <a:cs typeface="+mn-cs"/>
              </a:rPr>
              <a:t>SEASWAN SHIPPING &amp; LOGISTICS</a:t>
            </a: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IN" sz="1700" b="1" i="0" u="none" strike="noStrike" kern="1200" cap="none" spc="0" normalizeH="0" baseline="0" noProof="0" dirty="0" smtClean="0">
                <a:ln>
                  <a:noFill/>
                </a:ln>
                <a:solidFill>
                  <a:schemeClr val="tx1"/>
                </a:solidFill>
                <a:effectLst/>
                <a:uLnTx/>
                <a:uFillTx/>
                <a:latin typeface="Californian FB" pitchFamily="18" charset="0"/>
                <a:ea typeface="+mn-ea"/>
                <a:cs typeface="+mn-cs"/>
              </a:rPr>
              <a:t>SMJ Moore Plaza, 3</a:t>
            </a:r>
            <a:r>
              <a:rPr kumimoji="0" lang="en-IN" sz="1700" b="1" i="0" u="none" strike="noStrike" kern="1200" cap="none" spc="0" normalizeH="0" baseline="30000" noProof="0" dirty="0" smtClean="0">
                <a:ln>
                  <a:noFill/>
                </a:ln>
                <a:solidFill>
                  <a:schemeClr val="tx1"/>
                </a:solidFill>
                <a:effectLst/>
                <a:uLnTx/>
                <a:uFillTx/>
                <a:latin typeface="Californian FB" pitchFamily="18" charset="0"/>
                <a:ea typeface="+mn-ea"/>
                <a:cs typeface="+mn-cs"/>
              </a:rPr>
              <a:t>rd</a:t>
            </a:r>
            <a:r>
              <a:rPr kumimoji="0" lang="en-IN" sz="1700" b="1" i="0" u="none" strike="noStrike" kern="1200" cap="none" spc="0" normalizeH="0" baseline="0" noProof="0" dirty="0" smtClean="0">
                <a:ln>
                  <a:noFill/>
                </a:ln>
                <a:solidFill>
                  <a:schemeClr val="tx1"/>
                </a:solidFill>
                <a:effectLst/>
                <a:uLnTx/>
                <a:uFillTx/>
                <a:latin typeface="Californian FB" pitchFamily="18" charset="0"/>
                <a:ea typeface="+mn-ea"/>
                <a:cs typeface="+mn-cs"/>
              </a:rPr>
              <a:t> Floor</a:t>
            </a: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IN" sz="1700" b="1" i="0" u="none" strike="noStrike" kern="1200" cap="none" spc="0" normalizeH="0" baseline="0" noProof="0" dirty="0" smtClean="0">
                <a:ln>
                  <a:noFill/>
                </a:ln>
                <a:solidFill>
                  <a:schemeClr val="tx1"/>
                </a:solidFill>
                <a:effectLst/>
                <a:uLnTx/>
                <a:uFillTx/>
                <a:latin typeface="Californian FB" pitchFamily="18" charset="0"/>
                <a:ea typeface="+mn-ea"/>
                <a:cs typeface="+mn-cs"/>
              </a:rPr>
              <a:t>C3, 65/31, Moore Street,</a:t>
            </a: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IN" sz="1700" b="1" i="0" u="none" strike="noStrike" kern="1200" cap="none" spc="0" normalizeH="0" baseline="0" noProof="0" dirty="0" smtClean="0">
                <a:ln>
                  <a:noFill/>
                </a:ln>
                <a:solidFill>
                  <a:schemeClr val="tx1"/>
                </a:solidFill>
                <a:effectLst/>
                <a:uLnTx/>
                <a:uFillTx/>
                <a:latin typeface="Californian FB" pitchFamily="18" charset="0"/>
                <a:ea typeface="+mn-ea"/>
                <a:cs typeface="+mn-cs"/>
              </a:rPr>
              <a:t>George Town, Chennai – 600001</a:t>
            </a: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IN" sz="1700" b="1" i="0" u="none" strike="noStrike" kern="1200" cap="none" spc="0" normalizeH="0" baseline="0" noProof="0" dirty="0" smtClean="0">
                <a:ln>
                  <a:noFill/>
                </a:ln>
                <a:solidFill>
                  <a:schemeClr val="tx1"/>
                </a:solidFill>
                <a:effectLst/>
                <a:uLnTx/>
                <a:uFillTx/>
                <a:latin typeface="Californian FB" pitchFamily="18" charset="0"/>
                <a:ea typeface="+mn-ea"/>
                <a:cs typeface="+mn-cs"/>
              </a:rPr>
              <a:t>Mob : +91- 9677146643,9840091455</a:t>
            </a:r>
            <a:r>
              <a:rPr kumimoji="0" lang="en-IN" sz="1700" b="1" i="1" u="none" strike="noStrike" kern="1200" cap="none" spc="0" normalizeH="0" baseline="0" noProof="0" dirty="0" smtClean="0">
                <a:ln>
                  <a:noFill/>
                </a:ln>
                <a:solidFill>
                  <a:schemeClr val="tx1"/>
                </a:solidFill>
                <a:effectLst/>
                <a:uLnTx/>
                <a:uFillTx/>
                <a:latin typeface="Bradley Hand ITC" pitchFamily="66" charset="0"/>
                <a:ea typeface="+mn-ea"/>
                <a:cs typeface="+mn-cs"/>
              </a:rPr>
              <a:t>.</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IN" sz="1700" b="0" i="1" u="none" strike="noStrike" kern="1200" cap="none" spc="0" normalizeH="0" baseline="0" noProof="0" dirty="0" smtClean="0">
              <a:ln>
                <a:noFill/>
              </a:ln>
              <a:solidFill>
                <a:schemeClr val="bg1">
                  <a:lumMod val="95000"/>
                </a:schemeClr>
              </a:solidFill>
              <a:effectLst/>
              <a:uLnTx/>
              <a:uFillTx/>
              <a:latin typeface="Bradley Hand ITC" pitchFamily="66" charset="0"/>
              <a:ea typeface="+mn-ea"/>
              <a:cs typeface="+mn-cs"/>
            </a:endParaRPr>
          </a:p>
        </p:txBody>
      </p:sp>
      <p:sp>
        <p:nvSpPr>
          <p:cNvPr id="8" name="TextBox 7"/>
          <p:cNvSpPr txBox="1"/>
          <p:nvPr/>
        </p:nvSpPr>
        <p:spPr>
          <a:xfrm>
            <a:off x="3082434" y="1078468"/>
            <a:ext cx="2480166" cy="369332"/>
          </a:xfrm>
          <a:prstGeom prst="rect">
            <a:avLst/>
          </a:prstGeom>
          <a:noFill/>
        </p:spPr>
        <p:txBody>
          <a:bodyPr wrap="none" rtlCol="0">
            <a:spAutoFit/>
          </a:bodyPr>
          <a:lstStyle/>
          <a:p>
            <a:pPr algn="ctr"/>
            <a:r>
              <a:rPr lang="en-US" b="1" dirty="0" smtClean="0"/>
              <a:t>CORPORATE OFFICE </a:t>
            </a:r>
            <a:endParaRPr lang="en-US" dirty="0"/>
          </a:p>
        </p:txBody>
      </p:sp>
      <p:sp>
        <p:nvSpPr>
          <p:cNvPr id="9" name="TextBox 8"/>
          <p:cNvSpPr txBox="1"/>
          <p:nvPr/>
        </p:nvSpPr>
        <p:spPr>
          <a:xfrm>
            <a:off x="304800" y="3440668"/>
            <a:ext cx="3249608" cy="369332"/>
          </a:xfrm>
          <a:prstGeom prst="rect">
            <a:avLst/>
          </a:prstGeom>
          <a:noFill/>
        </p:spPr>
        <p:txBody>
          <a:bodyPr wrap="none" rtlCol="0">
            <a:spAutoFit/>
          </a:bodyPr>
          <a:lstStyle/>
          <a:p>
            <a:r>
              <a:rPr lang="en-US" b="1" dirty="0" smtClean="0"/>
              <a:t>MUMBAI OFFICE - BRANCH</a:t>
            </a:r>
            <a:endParaRPr lang="en-US" dirty="0"/>
          </a:p>
        </p:txBody>
      </p:sp>
      <p:sp>
        <p:nvSpPr>
          <p:cNvPr id="10" name="TextBox 9"/>
          <p:cNvSpPr txBox="1"/>
          <p:nvPr/>
        </p:nvSpPr>
        <p:spPr>
          <a:xfrm>
            <a:off x="5410200" y="3440668"/>
            <a:ext cx="3557384" cy="369332"/>
          </a:xfrm>
          <a:prstGeom prst="rect">
            <a:avLst/>
          </a:prstGeom>
          <a:noFill/>
        </p:spPr>
        <p:txBody>
          <a:bodyPr wrap="none" rtlCol="0">
            <a:spAutoFit/>
          </a:bodyPr>
          <a:lstStyle/>
          <a:p>
            <a:r>
              <a:rPr lang="en-US" b="1" dirty="0" smtClean="0"/>
              <a:t>TUTICORIN OFFICE - BRANCH</a:t>
            </a:r>
            <a:endParaRPr lang="en-US" dirty="0"/>
          </a:p>
        </p:txBody>
      </p:sp>
    </p:spTree>
  </p:cSld>
  <p:clrMapOvr>
    <a:masterClrMapping/>
  </p:clrMapOvr>
  <p:transition>
    <p:spli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f.png"/>
          <p:cNvPicPr>
            <a:picLocks noChangeAspect="1"/>
          </p:cNvPicPr>
          <p:nvPr/>
        </p:nvPicPr>
        <p:blipFill>
          <a:blip r:embed="rId2"/>
          <a:stretch>
            <a:fillRect/>
          </a:stretch>
        </p:blipFill>
        <p:spPr>
          <a:xfrm>
            <a:off x="1524000" y="1295400"/>
            <a:ext cx="5791200" cy="3336234"/>
          </a:xfrm>
          <a:prstGeom prst="rect">
            <a:avLst/>
          </a:prstGeom>
        </p:spPr>
      </p:pic>
    </p:spTree>
  </p:cSld>
  <p:clrMapOvr>
    <a:masterClrMapping/>
  </p:clrMapOvr>
  <p:transition>
    <p:whee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181600" y="5270310"/>
            <a:ext cx="3962400" cy="1600200"/>
          </a:xfrm>
          <a:prstGeom prst="rect">
            <a:avLst/>
          </a:prstGeom>
          <a:noFill/>
          <a:ln w="9525">
            <a:noFill/>
            <a:miter lim="800000"/>
            <a:headEnd/>
            <a:tailEnd/>
          </a:ln>
          <a:effectLst/>
        </p:spPr>
      </p:pic>
      <p:sp>
        <p:nvSpPr>
          <p:cNvPr id="4" name="Content Placeholder 3"/>
          <p:cNvSpPr>
            <a:spLocks noGrp="1"/>
          </p:cNvSpPr>
          <p:nvPr>
            <p:ph idx="1"/>
          </p:nvPr>
        </p:nvSpPr>
        <p:spPr>
          <a:xfrm>
            <a:off x="-27296" y="647700"/>
            <a:ext cx="8763000" cy="5562600"/>
          </a:xfrm>
        </p:spPr>
        <p:txBody>
          <a:bodyPr>
            <a:noAutofit/>
          </a:bodyPr>
          <a:lstStyle/>
          <a:p>
            <a:pPr algn="just">
              <a:buFont typeface="Wingdings" pitchFamily="2" charset="2"/>
              <a:buChar char="Ø"/>
            </a:pPr>
            <a:r>
              <a:rPr lang="en-US" sz="2400" dirty="0" smtClean="0">
                <a:solidFill>
                  <a:schemeClr val="accent2">
                    <a:lumMod val="50000"/>
                  </a:schemeClr>
                </a:solidFill>
                <a:latin typeface="Californian FB" pitchFamily="18" charset="0"/>
              </a:rPr>
              <a:t>SEASWAN SHIPPING &amp; LOGISTICS (SSSL) </a:t>
            </a:r>
            <a:r>
              <a:rPr lang="en-US" sz="2400" dirty="0" smtClean="0">
                <a:latin typeface="Californian FB" pitchFamily="18" charset="0"/>
              </a:rPr>
              <a:t>a company launched in 2015 offering our expertise in the area of Total Logistics  solutions covering  a gamut  of services like   International</a:t>
            </a:r>
            <a:r>
              <a:rPr lang="en-IN" sz="2400" dirty="0" smtClean="0">
                <a:latin typeface="Californian FB" pitchFamily="18" charset="0"/>
              </a:rPr>
              <a:t> </a:t>
            </a:r>
            <a:r>
              <a:rPr lang="en-US" sz="2400" dirty="0" smtClean="0">
                <a:latin typeface="Californian FB" pitchFamily="18" charset="0"/>
              </a:rPr>
              <a:t>Freight Forwarding  both  by Air and  Sea, Custom Clearance  and personalized  value added  services to  our valued  customers.    </a:t>
            </a:r>
          </a:p>
          <a:p>
            <a:pPr algn="just">
              <a:buFont typeface="Wingdings" pitchFamily="2" charset="2"/>
              <a:buChar char="Ø"/>
            </a:pPr>
            <a:r>
              <a:rPr lang="en-US" sz="2400" dirty="0" smtClean="0">
                <a:latin typeface="Californian FB" pitchFamily="18" charset="0"/>
              </a:rPr>
              <a:t>We  are focused  on developing  a  strong</a:t>
            </a:r>
            <a:r>
              <a:rPr lang="en-IN" sz="2400" dirty="0" smtClean="0">
                <a:latin typeface="Californian FB" pitchFamily="18" charset="0"/>
              </a:rPr>
              <a:t> </a:t>
            </a:r>
            <a:r>
              <a:rPr lang="en-US" sz="2400" dirty="0" smtClean="0">
                <a:latin typeface="Californian FB" pitchFamily="18" charset="0"/>
              </a:rPr>
              <a:t>international connection around the globe. </a:t>
            </a:r>
          </a:p>
          <a:p>
            <a:pPr algn="just">
              <a:buFont typeface="Wingdings" pitchFamily="2" charset="2"/>
              <a:buChar char="Ø"/>
            </a:pPr>
            <a:r>
              <a:rPr lang="en-US" sz="2400" dirty="0" smtClean="0">
                <a:latin typeface="Californian FB" pitchFamily="18" charset="0"/>
              </a:rPr>
              <a:t>We found the importance to venture into the requirements of our customer base and embarked to provide prioritized logistics solutions, focusing on personalized, time bound, efficient and economical services to our valuable customers based on effective and responsive operation.</a:t>
            </a:r>
          </a:p>
          <a:p>
            <a:pPr>
              <a:buFont typeface="Wingdings" pitchFamily="2" charset="2"/>
              <a:buChar char="Ø"/>
            </a:pPr>
            <a:endParaRPr lang="en-IN" sz="700" dirty="0">
              <a:latin typeface="Bradley Hand ITC" pitchFamily="66" charset="0"/>
            </a:endParaRPr>
          </a:p>
        </p:txBody>
      </p:sp>
      <p:sp>
        <p:nvSpPr>
          <p:cNvPr id="3" name="Title 2"/>
          <p:cNvSpPr>
            <a:spLocks noGrp="1"/>
          </p:cNvSpPr>
          <p:nvPr>
            <p:ph type="title"/>
          </p:nvPr>
        </p:nvSpPr>
        <p:spPr>
          <a:xfrm>
            <a:off x="12357" y="152400"/>
            <a:ext cx="8763000" cy="563562"/>
          </a:xfrm>
        </p:spPr>
        <p:txBody>
          <a:bodyPr>
            <a:noAutofit/>
          </a:bodyPr>
          <a:lstStyle/>
          <a:p>
            <a:pPr algn="l"/>
            <a:r>
              <a:rPr lang="en-US" sz="4800" b="1" dirty="0" smtClean="0">
                <a:solidFill>
                  <a:srgbClr val="FF3300"/>
                </a:solidFill>
                <a:latin typeface="AR BLANCA" pitchFamily="2" charset="0"/>
              </a:rPr>
              <a:t>About Us</a:t>
            </a:r>
            <a:endParaRPr lang="en-IN" sz="4800" b="1" dirty="0">
              <a:solidFill>
                <a:srgbClr val="FF3300"/>
              </a:solidFill>
              <a:latin typeface="AR BLANCA" pitchFamily="2" charset="0"/>
            </a:endParaRPr>
          </a:p>
        </p:txBody>
      </p:sp>
      <p:sp>
        <p:nvSpPr>
          <p:cNvPr id="5" name="Title 3"/>
          <p:cNvSpPr>
            <a:spLocks noGrp="1"/>
          </p:cNvSpPr>
          <p:nvPr/>
        </p:nvSpPr>
        <p:spPr>
          <a:xfrm>
            <a:off x="838200" y="3048000"/>
            <a:ext cx="74676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IN" dirty="0"/>
          </a:p>
        </p:txBody>
      </p:sp>
    </p:spTree>
  </p:cSld>
  <p:clrMapOvr>
    <a:masterClrMapping/>
  </p:clrMapOvr>
  <p:transition>
    <p:spli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idx="1"/>
          </p:nvPr>
        </p:nvSpPr>
        <p:spPr>
          <a:xfrm>
            <a:off x="685800" y="304800"/>
            <a:ext cx="8115300" cy="5791200"/>
          </a:xfrm>
          <a:prstGeom prst="rect">
            <a:avLst/>
          </a:prstGeom>
        </p:spPr>
        <p:txBody>
          <a:bodyPr vert="horz" lIns="91440" tIns="45720" rIns="91440" bIns="45720" rtlCol="0" anchor="ctr">
            <a:noAutofit/>
          </a:bodyPr>
          <a:lstStyle/>
          <a:p>
            <a:pPr algn="just">
              <a:buFont typeface="Wingdings" pitchFamily="2" charset="2"/>
              <a:buChar char="Ø"/>
            </a:pPr>
            <a:r>
              <a:rPr lang="en-US" sz="2800" dirty="0">
                <a:latin typeface="Californian FB" pitchFamily="18" charset="0"/>
              </a:rPr>
              <a:t>We have optimized all logistical instruments such </a:t>
            </a:r>
            <a:r>
              <a:rPr lang="en-US" sz="2800" dirty="0" smtClean="0">
                <a:latin typeface="Californian FB" pitchFamily="18" charset="0"/>
              </a:rPr>
              <a:t>as,Consolidation,FreightForwarding,</a:t>
            </a:r>
          </a:p>
          <a:p>
            <a:pPr algn="just">
              <a:buFont typeface="Wingdings" pitchFamily="2" charset="2"/>
              <a:buChar char="Ø"/>
            </a:pPr>
            <a:r>
              <a:rPr lang="en-US" sz="2800" dirty="0" smtClean="0">
                <a:latin typeface="Californian FB" pitchFamily="18" charset="0"/>
              </a:rPr>
              <a:t>Documentation</a:t>
            </a:r>
            <a:r>
              <a:rPr lang="en-US" sz="2800" dirty="0">
                <a:latin typeface="Californian FB" pitchFamily="18" charset="0"/>
              </a:rPr>
              <a:t>,  </a:t>
            </a:r>
          </a:p>
          <a:p>
            <a:pPr algn="just"/>
            <a:r>
              <a:rPr lang="en-US" sz="2800" dirty="0">
                <a:latin typeface="Californian FB" pitchFamily="18" charset="0"/>
              </a:rPr>
              <a:t> </a:t>
            </a:r>
            <a:r>
              <a:rPr lang="en-US" sz="2800" dirty="0" smtClean="0">
                <a:latin typeface="Californian FB" pitchFamily="18" charset="0"/>
              </a:rPr>
              <a:t>Customs </a:t>
            </a:r>
            <a:r>
              <a:rPr lang="en-US" sz="2800" dirty="0">
                <a:latin typeface="Californian FB" pitchFamily="18" charset="0"/>
              </a:rPr>
              <a:t>Clearance, Shipping and Trucking, </a:t>
            </a:r>
            <a:r>
              <a:rPr lang="en-US" sz="2800" dirty="0" smtClean="0">
                <a:latin typeface="Californian FB" pitchFamily="18" charset="0"/>
              </a:rPr>
              <a:t>supported </a:t>
            </a:r>
            <a:r>
              <a:rPr lang="en-US" sz="2800" dirty="0">
                <a:latin typeface="Californian FB" pitchFamily="18" charset="0"/>
              </a:rPr>
              <a:t>located nationally and internationally.</a:t>
            </a:r>
          </a:p>
          <a:p>
            <a:pPr algn="just">
              <a:buFont typeface="Wingdings" pitchFamily="2" charset="2"/>
              <a:buChar char="Ø"/>
            </a:pPr>
            <a:r>
              <a:rPr lang="en-US" sz="2800" dirty="0">
                <a:latin typeface="Californian FB" pitchFamily="18" charset="0"/>
              </a:rPr>
              <a:t>We commit to cover our services globally and provide  </a:t>
            </a:r>
            <a:r>
              <a:rPr lang="en-US" sz="2800" dirty="0" smtClean="0">
                <a:latin typeface="Californian FB" pitchFamily="18" charset="0"/>
              </a:rPr>
              <a:t>a </a:t>
            </a:r>
            <a:r>
              <a:rPr lang="en-US" sz="2800" dirty="0">
                <a:latin typeface="Californian FB" pitchFamily="18" charset="0"/>
              </a:rPr>
              <a:t>personalized, professional and extra mile services to  our customers.</a:t>
            </a:r>
            <a:endParaRPr lang="en-IN" sz="2800" dirty="0">
              <a:latin typeface="Californian FB" pitchFamily="18" charset="0"/>
            </a:endParaRPr>
          </a:p>
          <a:p>
            <a:endParaRPr lang="en-IN" sz="2800" dirty="0"/>
          </a:p>
        </p:txBody>
      </p:sp>
    </p:spTree>
    <p:extLst>
      <p:ext uri="{BB962C8B-B14F-4D97-AF65-F5344CB8AC3E}">
        <p14:creationId xmlns="" xmlns:p14="http://schemas.microsoft.com/office/powerpoint/2010/main" val="96360101"/>
      </p:ext>
    </p:extLst>
  </p:cSld>
  <p:clrMapOvr>
    <a:masterClrMapping/>
  </p:clrMapOvr>
  <p:transition>
    <p:spli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610600" cy="5791200"/>
          </a:xfrm>
        </p:spPr>
        <p:txBody>
          <a:bodyPr/>
          <a:lstStyle/>
          <a:p>
            <a:pPr algn="just">
              <a:buFont typeface="Wingdings" pitchFamily="2" charset="2"/>
              <a:buChar char="Ø"/>
            </a:pPr>
            <a:r>
              <a:rPr lang="en-US" sz="4000" dirty="0" smtClean="0">
                <a:latin typeface="Californian FB" pitchFamily="18" charset="0"/>
              </a:rPr>
              <a:t>SSSL Provide an excellent ‘Priority Services by Professionals” that satisfies all the needs. It is our vision to be the most preferred total logistics solution provider under one roof to customers.</a:t>
            </a:r>
            <a:endParaRPr lang="en-IN" sz="4000" dirty="0" smtClean="0">
              <a:latin typeface="Californian FB" pitchFamily="18" charset="0"/>
            </a:endParaRPr>
          </a:p>
          <a:p>
            <a:pPr>
              <a:buNone/>
            </a:pPr>
            <a:endParaRPr lang="en-IN" dirty="0">
              <a:latin typeface="Bradley Hand ITC" pitchFamily="66" charset="0"/>
            </a:endParaRPr>
          </a:p>
        </p:txBody>
      </p:sp>
      <p:sp>
        <p:nvSpPr>
          <p:cNvPr id="2" name="Title 1"/>
          <p:cNvSpPr>
            <a:spLocks noGrp="1"/>
          </p:cNvSpPr>
          <p:nvPr>
            <p:ph type="title"/>
          </p:nvPr>
        </p:nvSpPr>
        <p:spPr>
          <a:xfrm>
            <a:off x="0" y="0"/>
            <a:ext cx="8686800" cy="533400"/>
          </a:xfrm>
        </p:spPr>
        <p:txBody>
          <a:bodyPr>
            <a:noAutofit/>
          </a:bodyPr>
          <a:lstStyle/>
          <a:p>
            <a:pPr algn="l"/>
            <a:r>
              <a:rPr lang="en-US" sz="4400" b="1" dirty="0" smtClean="0">
                <a:solidFill>
                  <a:srgbClr val="FF3300"/>
                </a:solidFill>
                <a:latin typeface="AR BLANCA" pitchFamily="2" charset="0"/>
              </a:rPr>
              <a:t/>
            </a:r>
            <a:br>
              <a:rPr lang="en-US" sz="4400" b="1" dirty="0" smtClean="0">
                <a:solidFill>
                  <a:srgbClr val="FF3300"/>
                </a:solidFill>
                <a:latin typeface="AR BLANCA" pitchFamily="2" charset="0"/>
              </a:rPr>
            </a:br>
            <a:r>
              <a:rPr lang="en-US" sz="4400" b="1" dirty="0" smtClean="0">
                <a:solidFill>
                  <a:srgbClr val="FF3300"/>
                </a:solidFill>
                <a:latin typeface="AR BLANCA" pitchFamily="2" charset="0"/>
              </a:rPr>
              <a:t>Vision </a:t>
            </a:r>
            <a:r>
              <a:rPr lang="en-IN" sz="4400" b="1" dirty="0" smtClean="0">
                <a:solidFill>
                  <a:srgbClr val="FF3300"/>
                </a:solidFill>
                <a:latin typeface="AR BLANCA" pitchFamily="2" charset="0"/>
              </a:rPr>
              <a:t/>
            </a:r>
            <a:br>
              <a:rPr lang="en-IN" sz="4400" b="1" dirty="0" smtClean="0">
                <a:solidFill>
                  <a:srgbClr val="FF3300"/>
                </a:solidFill>
                <a:latin typeface="AR BLANCA" pitchFamily="2" charset="0"/>
              </a:rPr>
            </a:br>
            <a:endParaRPr lang="en-IN" sz="4400" b="1" dirty="0" smtClean="0">
              <a:solidFill>
                <a:srgbClr val="FF3300"/>
              </a:solidFill>
              <a:latin typeface="AR BLANCA" pitchFamily="2" charset="0"/>
            </a:endParaRPr>
          </a:p>
        </p:txBody>
      </p:sp>
      <p:pic>
        <p:nvPicPr>
          <p:cNvPr id="5" name="Picture 4" descr="sf.jpg"/>
          <p:cNvPicPr>
            <a:picLocks noChangeAspect="1"/>
          </p:cNvPicPr>
          <p:nvPr/>
        </p:nvPicPr>
        <p:blipFill>
          <a:blip r:embed="rId2"/>
          <a:stretch>
            <a:fillRect/>
          </a:stretch>
        </p:blipFill>
        <p:spPr>
          <a:xfrm>
            <a:off x="1828800" y="3987366"/>
            <a:ext cx="4800600" cy="2870634"/>
          </a:xfrm>
          <a:prstGeom prst="rect">
            <a:avLst/>
          </a:prstGeom>
        </p:spPr>
      </p:pic>
    </p:spTree>
  </p:cSld>
  <p:clrMapOvr>
    <a:masterClrMapping/>
  </p:clrMapOvr>
  <p:transition>
    <p:spli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72" y="1066800"/>
            <a:ext cx="8763000" cy="5211763"/>
          </a:xfrm>
        </p:spPr>
        <p:txBody>
          <a:bodyPr>
            <a:normAutofit/>
          </a:bodyPr>
          <a:lstStyle/>
          <a:p>
            <a:pPr marL="514350" indent="-514350" algn="just">
              <a:buFont typeface="Wingdings" pitchFamily="2" charset="2"/>
              <a:buChar char="ü"/>
            </a:pPr>
            <a:r>
              <a:rPr lang="en-US" sz="3200" dirty="0" smtClean="0">
                <a:latin typeface="Californian FB" pitchFamily="18" charset="0"/>
              </a:rPr>
              <a:t>Freight Forwarding by Air, Sea, Land</a:t>
            </a:r>
            <a:endParaRPr lang="en-IN" sz="3200" dirty="0" smtClean="0">
              <a:latin typeface="Californian FB" pitchFamily="18" charset="0"/>
            </a:endParaRPr>
          </a:p>
          <a:p>
            <a:pPr marL="514350" indent="-514350" algn="just">
              <a:buFont typeface="Wingdings" pitchFamily="2" charset="2"/>
              <a:buChar char="ü"/>
            </a:pPr>
            <a:r>
              <a:rPr lang="en-US" sz="3200" dirty="0" smtClean="0">
                <a:latin typeface="Californian FB" pitchFamily="18" charset="0"/>
              </a:rPr>
              <a:t>Door to Door Service (DDP, DDU) </a:t>
            </a:r>
          </a:p>
          <a:p>
            <a:pPr marL="514350" indent="-514350" algn="just">
              <a:buFont typeface="Wingdings" pitchFamily="2" charset="2"/>
              <a:buChar char="ü"/>
            </a:pPr>
            <a:r>
              <a:rPr lang="en-US" sz="3200" dirty="0" smtClean="0">
                <a:latin typeface="Californian FB" pitchFamily="18" charset="0"/>
              </a:rPr>
              <a:t>Customs Clearance</a:t>
            </a:r>
            <a:endParaRPr lang="en-IN" sz="3200" dirty="0" smtClean="0">
              <a:latin typeface="Californian FB" pitchFamily="18" charset="0"/>
            </a:endParaRPr>
          </a:p>
          <a:p>
            <a:pPr marL="514350" indent="-514350" algn="just">
              <a:buFont typeface="Wingdings" pitchFamily="2" charset="2"/>
              <a:buChar char="ü"/>
            </a:pPr>
            <a:r>
              <a:rPr lang="en-US" sz="3200" dirty="0" smtClean="0">
                <a:latin typeface="Californian FB" pitchFamily="18" charset="0"/>
              </a:rPr>
              <a:t>Warehousing</a:t>
            </a:r>
            <a:r>
              <a:rPr lang="en-IN" sz="3200" dirty="0" smtClean="0">
                <a:latin typeface="Californian FB" pitchFamily="18" charset="0"/>
              </a:rPr>
              <a:t> &amp; </a:t>
            </a:r>
            <a:r>
              <a:rPr lang="en-US" sz="3200" dirty="0" smtClean="0">
                <a:latin typeface="Californian FB" pitchFamily="18" charset="0"/>
              </a:rPr>
              <a:t>Distribution </a:t>
            </a:r>
          </a:p>
          <a:p>
            <a:pPr marL="514350" indent="-514350" algn="just">
              <a:buFont typeface="Wingdings" pitchFamily="2" charset="2"/>
              <a:buChar char="ü"/>
            </a:pPr>
            <a:r>
              <a:rPr lang="en-US" sz="3200" dirty="0" smtClean="0">
                <a:latin typeface="Californian FB" pitchFamily="18" charset="0"/>
              </a:rPr>
              <a:t>Transportation </a:t>
            </a:r>
          </a:p>
          <a:p>
            <a:pPr marL="514350" indent="-514350" algn="just">
              <a:buFont typeface="Wingdings" pitchFamily="2" charset="2"/>
              <a:buChar char="ü"/>
            </a:pPr>
            <a:r>
              <a:rPr lang="en-US" sz="3200" dirty="0" smtClean="0">
                <a:latin typeface="Californian FB" pitchFamily="18" charset="0"/>
              </a:rPr>
              <a:t>Consultation Service </a:t>
            </a:r>
          </a:p>
          <a:p>
            <a:pPr marL="514350" indent="-514350" algn="just">
              <a:buFont typeface="Wingdings" pitchFamily="2" charset="2"/>
              <a:buChar char="ü"/>
            </a:pPr>
            <a:r>
              <a:rPr lang="en-US" sz="3200" dirty="0" smtClean="0">
                <a:latin typeface="Californian FB" pitchFamily="18" charset="0"/>
              </a:rPr>
              <a:t>Value Added Services </a:t>
            </a:r>
          </a:p>
          <a:p>
            <a:pPr marL="514350" indent="-514350" algn="just">
              <a:buFont typeface="Wingdings" pitchFamily="2" charset="2"/>
              <a:buChar char="ü"/>
            </a:pPr>
            <a:r>
              <a:rPr lang="en-US" sz="3200" dirty="0" smtClean="0">
                <a:latin typeface="Californian FB" pitchFamily="18" charset="0"/>
              </a:rPr>
              <a:t>LCL Consolidation</a:t>
            </a:r>
            <a:endParaRPr lang="en-IN" sz="3200" dirty="0" smtClean="0">
              <a:latin typeface="Californian FB" pitchFamily="18" charset="0"/>
            </a:endParaRPr>
          </a:p>
          <a:p>
            <a:endParaRPr lang="en-IN" sz="3600" b="0" dirty="0">
              <a:latin typeface="AR BLANCA" pitchFamily="2" charset="0"/>
            </a:endParaRPr>
          </a:p>
        </p:txBody>
      </p:sp>
      <p:sp>
        <p:nvSpPr>
          <p:cNvPr id="2" name="Title 1"/>
          <p:cNvSpPr>
            <a:spLocks noGrp="1"/>
          </p:cNvSpPr>
          <p:nvPr>
            <p:ph type="title"/>
          </p:nvPr>
        </p:nvSpPr>
        <p:spPr>
          <a:xfrm>
            <a:off x="2275" y="228600"/>
            <a:ext cx="6553200" cy="609600"/>
          </a:xfrm>
        </p:spPr>
        <p:txBody>
          <a:bodyPr anchor="ctr">
            <a:noAutofit/>
          </a:bodyPr>
          <a:lstStyle/>
          <a:p>
            <a:pPr algn="l"/>
            <a:r>
              <a:rPr lang="en-US" sz="6000" b="1" dirty="0" smtClean="0">
                <a:solidFill>
                  <a:srgbClr val="FF3300"/>
                </a:solidFill>
                <a:latin typeface="AR BLANCA" pitchFamily="2" charset="0"/>
              </a:rPr>
              <a:t/>
            </a:r>
            <a:br>
              <a:rPr lang="en-US" sz="6000" b="1" dirty="0" smtClean="0">
                <a:solidFill>
                  <a:srgbClr val="FF3300"/>
                </a:solidFill>
                <a:latin typeface="AR BLANCA" pitchFamily="2" charset="0"/>
              </a:rPr>
            </a:br>
            <a:r>
              <a:rPr lang="en-US" sz="6000" b="1" dirty="0" smtClean="0">
                <a:solidFill>
                  <a:srgbClr val="FF3300"/>
                </a:solidFill>
                <a:latin typeface="AR BLANCA" pitchFamily="2" charset="0"/>
              </a:rPr>
              <a:t>Services</a:t>
            </a:r>
            <a:r>
              <a:rPr lang="en-IN" sz="6000" b="1" dirty="0" smtClean="0">
                <a:solidFill>
                  <a:srgbClr val="FF3300"/>
                </a:solidFill>
                <a:latin typeface="AR BLANCA" pitchFamily="2" charset="0"/>
              </a:rPr>
              <a:t/>
            </a:r>
            <a:br>
              <a:rPr lang="en-IN" sz="6000" b="1" dirty="0" smtClean="0">
                <a:solidFill>
                  <a:srgbClr val="FF3300"/>
                </a:solidFill>
                <a:latin typeface="AR BLANCA" pitchFamily="2" charset="0"/>
              </a:rPr>
            </a:br>
            <a:endParaRPr lang="en-IN" sz="6000" dirty="0">
              <a:solidFill>
                <a:srgbClr val="FF3300"/>
              </a:solidFill>
              <a:latin typeface="AR BLANCA" pitchFamily="2" charset="0"/>
            </a:endParaRPr>
          </a:p>
        </p:txBody>
      </p:sp>
      <p:pic>
        <p:nvPicPr>
          <p:cNvPr id="5" name="Picture 4" descr="Business-Contract.jpg"/>
          <p:cNvPicPr>
            <a:picLocks noChangeAspect="1"/>
          </p:cNvPicPr>
          <p:nvPr/>
        </p:nvPicPr>
        <p:blipFill>
          <a:blip r:embed="rId2"/>
          <a:stretch>
            <a:fillRect/>
          </a:stretch>
        </p:blipFill>
        <p:spPr>
          <a:xfrm>
            <a:off x="4419600" y="3276600"/>
            <a:ext cx="4686300" cy="3124200"/>
          </a:xfrm>
          <a:prstGeom prst="rect">
            <a:avLst/>
          </a:prstGeom>
        </p:spPr>
      </p:pic>
    </p:spTree>
  </p:cSld>
  <p:clrMapOvr>
    <a:masterClrMapping/>
  </p:clrMapOvr>
  <p:transition>
    <p:spli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763000" cy="6019800"/>
          </a:xfrm>
        </p:spPr>
        <p:txBody>
          <a:bodyPr>
            <a:normAutofit/>
          </a:bodyPr>
          <a:lstStyle/>
          <a:p>
            <a:pPr algn="just">
              <a:buFont typeface="Wingdings" pitchFamily="2" charset="2"/>
              <a:buChar char="Ø"/>
            </a:pPr>
            <a:r>
              <a:rPr lang="en-US" sz="2800" dirty="0" smtClean="0">
                <a:latin typeface="Californian FB" pitchFamily="18" charset="0"/>
              </a:rPr>
              <a:t>The best and premier combination of both Air and Sea forwarding are used to provide our customers with the fastest, most economical and reliable freight forwarding services. </a:t>
            </a:r>
          </a:p>
          <a:p>
            <a:pPr algn="just">
              <a:buFont typeface="Wingdings" pitchFamily="2" charset="2"/>
              <a:buChar char="Ø"/>
            </a:pPr>
            <a:r>
              <a:rPr lang="en-US" sz="2800" dirty="0" smtClean="0">
                <a:latin typeface="Californian FB" pitchFamily="18" charset="0"/>
              </a:rPr>
              <a:t>Liasioning for, booking, survey, documentation, tracking and comprehensive door-to-door services for both In-bound and Out-bound.</a:t>
            </a:r>
            <a:endParaRPr lang="en-IN" sz="2800" dirty="0" smtClean="0">
              <a:latin typeface="Californian FB" pitchFamily="18" charset="0"/>
            </a:endParaRPr>
          </a:p>
          <a:p>
            <a:pPr algn="just">
              <a:buFont typeface="Wingdings" pitchFamily="2" charset="2"/>
              <a:buChar char="Ø"/>
            </a:pPr>
            <a:r>
              <a:rPr lang="en-US" sz="2800" dirty="0" smtClean="0">
                <a:latin typeface="Californian FB" pitchFamily="18" charset="0"/>
              </a:rPr>
              <a:t>We provide a complete reporting of the status at each stage.</a:t>
            </a:r>
            <a:endParaRPr lang="en-IN" sz="2800" dirty="0" smtClean="0">
              <a:latin typeface="Californian FB" pitchFamily="18" charset="0"/>
            </a:endParaRPr>
          </a:p>
          <a:p>
            <a:endParaRPr lang="en-IN" dirty="0">
              <a:latin typeface="Bradley Hand ITC" pitchFamily="66" charset="0"/>
            </a:endParaRPr>
          </a:p>
        </p:txBody>
      </p:sp>
      <p:sp>
        <p:nvSpPr>
          <p:cNvPr id="2" name="Title 1"/>
          <p:cNvSpPr>
            <a:spLocks noGrp="1"/>
          </p:cNvSpPr>
          <p:nvPr>
            <p:ph type="title"/>
          </p:nvPr>
        </p:nvSpPr>
        <p:spPr>
          <a:xfrm>
            <a:off x="0" y="0"/>
            <a:ext cx="8686800" cy="639762"/>
          </a:xfrm>
        </p:spPr>
        <p:txBody>
          <a:bodyPr>
            <a:noAutofit/>
          </a:bodyPr>
          <a:lstStyle/>
          <a:p>
            <a:pPr algn="l"/>
            <a:r>
              <a:rPr lang="en-US" sz="3600" b="1" dirty="0" smtClean="0">
                <a:latin typeface="AR BLANCA" pitchFamily="2" charset="0"/>
              </a:rPr>
              <a:t/>
            </a:r>
            <a:br>
              <a:rPr lang="en-US" sz="3600" b="1" dirty="0" smtClean="0">
                <a:latin typeface="AR BLANCA" pitchFamily="2" charset="0"/>
              </a:rPr>
            </a:br>
            <a:r>
              <a:rPr lang="en-US" sz="3600" b="1" dirty="0" smtClean="0">
                <a:solidFill>
                  <a:srgbClr val="FF3300"/>
                </a:solidFill>
                <a:latin typeface="AR BLANCA" pitchFamily="2" charset="0"/>
              </a:rPr>
              <a:t>Freight Forwarding</a:t>
            </a:r>
            <a:r>
              <a:rPr lang="en-IN" sz="3600" b="1" dirty="0" smtClean="0">
                <a:solidFill>
                  <a:srgbClr val="FF3300"/>
                </a:solidFill>
                <a:latin typeface="AR BLANCA" pitchFamily="2" charset="0"/>
              </a:rPr>
              <a:t/>
            </a:r>
            <a:br>
              <a:rPr lang="en-IN" sz="3600" b="1" dirty="0" smtClean="0">
                <a:solidFill>
                  <a:srgbClr val="FF3300"/>
                </a:solidFill>
                <a:latin typeface="AR BLANCA" pitchFamily="2" charset="0"/>
              </a:rPr>
            </a:br>
            <a:endParaRPr lang="en-IN" sz="3600" b="1" dirty="0" smtClean="0">
              <a:solidFill>
                <a:srgbClr val="FF3300"/>
              </a:solidFill>
              <a:latin typeface="AR BLANCA" pitchFamily="2" charset="0"/>
            </a:endParaRPr>
          </a:p>
        </p:txBody>
      </p:sp>
      <p:pic>
        <p:nvPicPr>
          <p:cNvPr id="13314" name="Picture 2" descr="Related image"/>
          <p:cNvPicPr>
            <a:picLocks noChangeAspect="1" noChangeArrowheads="1"/>
          </p:cNvPicPr>
          <p:nvPr/>
        </p:nvPicPr>
        <p:blipFill>
          <a:blip r:embed="rId2"/>
          <a:srcRect/>
          <a:stretch>
            <a:fillRect/>
          </a:stretch>
        </p:blipFill>
        <p:spPr bwMode="auto">
          <a:xfrm>
            <a:off x="5334000" y="4190999"/>
            <a:ext cx="3733800" cy="2667001"/>
          </a:xfrm>
          <a:prstGeom prst="rect">
            <a:avLst/>
          </a:prstGeom>
          <a:noFill/>
        </p:spPr>
      </p:pic>
    </p:spTree>
  </p:cSld>
  <p:clrMapOvr>
    <a:masterClrMapping/>
  </p:clrMapOvr>
  <p:transition>
    <p:spli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991600" cy="6019800"/>
          </a:xfrm>
        </p:spPr>
        <p:txBody>
          <a:bodyPr>
            <a:normAutofit fontScale="47500" lnSpcReduction="20000"/>
          </a:bodyPr>
          <a:lstStyle/>
          <a:p>
            <a:pPr algn="just">
              <a:buFont typeface="Wingdings" pitchFamily="2" charset="2"/>
              <a:buChar char="Ø"/>
            </a:pPr>
            <a:r>
              <a:rPr lang="en-US" sz="4400" b="1" dirty="0" smtClean="0">
                <a:latin typeface="Californian FB" pitchFamily="18" charset="0"/>
              </a:rPr>
              <a:t>We provide Customs Clearance/Broking services for Exports.</a:t>
            </a:r>
          </a:p>
          <a:p>
            <a:pPr algn="just">
              <a:buFont typeface="Wingdings" pitchFamily="2" charset="2"/>
              <a:buChar char="Ø"/>
            </a:pPr>
            <a:r>
              <a:rPr lang="en-US" sz="4400" b="1" dirty="0" smtClean="0">
                <a:latin typeface="Californian FB" pitchFamily="18" charset="0"/>
              </a:rPr>
              <a:t>We ensure that export shipments custom cleared on priority and hassle free transaction. </a:t>
            </a:r>
          </a:p>
          <a:p>
            <a:pPr algn="just">
              <a:buFont typeface="Wingdings" pitchFamily="2" charset="2"/>
              <a:buChar char="Ø"/>
            </a:pPr>
            <a:r>
              <a:rPr lang="en-US" sz="4400" b="1" dirty="0" smtClean="0">
                <a:latin typeface="Californian FB" pitchFamily="18" charset="0"/>
              </a:rPr>
              <a:t>Our dedicated and well experienced team of work force will take the responsibility in collecting &amp; preparing documents towards completion of customs formalities. Submission of the post clearance documentation to respective shipping line/air line/customer.</a:t>
            </a:r>
            <a:endParaRPr lang="en-IN" sz="4400" b="1" dirty="0" smtClean="0">
              <a:latin typeface="Californian FB" pitchFamily="18" charset="0"/>
            </a:endParaRPr>
          </a:p>
          <a:p>
            <a:pPr algn="just">
              <a:buFont typeface="Wingdings" pitchFamily="2" charset="2"/>
              <a:buChar char="Ø"/>
            </a:pPr>
            <a:r>
              <a:rPr lang="en-US" sz="4400" b="1" dirty="0" smtClean="0">
                <a:latin typeface="Californian FB" pitchFamily="18" charset="0"/>
              </a:rPr>
              <a:t>We provide the complete tracking and delivery information of the cargo at destination.</a:t>
            </a:r>
            <a:endParaRPr lang="en-IN" sz="4400" b="1" dirty="0" smtClean="0">
              <a:latin typeface="Californian FB" pitchFamily="18" charset="0"/>
            </a:endParaRPr>
          </a:p>
          <a:p>
            <a:pPr algn="just">
              <a:buNone/>
            </a:pPr>
            <a:r>
              <a:rPr lang="en-US" sz="8000" b="1" dirty="0" smtClean="0">
                <a:solidFill>
                  <a:srgbClr val="FF3300"/>
                </a:solidFill>
                <a:latin typeface="AR BLANCA" pitchFamily="2" charset="0"/>
                <a:ea typeface="+mj-ea"/>
                <a:cs typeface="+mj-cs"/>
              </a:rPr>
              <a:t>Customs Clearance/Broking — Import</a:t>
            </a:r>
            <a:endParaRPr lang="en-IN" sz="8000" b="1" dirty="0" smtClean="0">
              <a:solidFill>
                <a:srgbClr val="FF3300"/>
              </a:solidFill>
              <a:latin typeface="AR BLANCA" pitchFamily="2" charset="0"/>
              <a:ea typeface="+mj-ea"/>
              <a:cs typeface="+mj-cs"/>
            </a:endParaRPr>
          </a:p>
          <a:p>
            <a:pPr>
              <a:buFont typeface="Wingdings" pitchFamily="2" charset="2"/>
              <a:buChar char="Ø"/>
            </a:pPr>
            <a:r>
              <a:rPr lang="en-US" sz="4400" b="1" dirty="0" smtClean="0">
                <a:latin typeface="Californian FB" pitchFamily="18" charset="0"/>
              </a:rPr>
              <a:t>We provide Customs Clearance/Broking services for Imports. </a:t>
            </a:r>
          </a:p>
          <a:p>
            <a:pPr>
              <a:buFont typeface="Wingdings" pitchFamily="2" charset="2"/>
              <a:buChar char="Ø"/>
            </a:pPr>
            <a:r>
              <a:rPr lang="en-US" sz="4400" b="1" dirty="0" smtClean="0">
                <a:latin typeface="Californian FB" pitchFamily="18" charset="0"/>
              </a:rPr>
              <a:t>We ensure that import shipments custom cleared  n priority  and hassle free transaction.</a:t>
            </a:r>
          </a:p>
          <a:p>
            <a:pPr>
              <a:buFont typeface="Wingdings" pitchFamily="2" charset="2"/>
              <a:buChar char="Ø"/>
            </a:pPr>
            <a:r>
              <a:rPr lang="en-US" sz="4400" b="1" dirty="0" smtClean="0">
                <a:latin typeface="Californian FB" pitchFamily="18" charset="0"/>
              </a:rPr>
              <a:t> Our dedicated and well experienced team  of work force will take the responsibility in collecting  preparing  documents, submission to concerned customs  authorities towards completion of customs formalities. Ensure the safe delivery of the cargo to the customer warehouse.</a:t>
            </a:r>
            <a:endParaRPr lang="en-IN" sz="4400" b="1" dirty="0" smtClean="0">
              <a:latin typeface="Californian FB" pitchFamily="18" charset="0"/>
            </a:endParaRPr>
          </a:p>
          <a:p>
            <a:pPr>
              <a:buFont typeface="Wingdings" pitchFamily="2" charset="2"/>
              <a:buChar char="Ø"/>
            </a:pPr>
            <a:r>
              <a:rPr lang="en-US" sz="4400" b="1" dirty="0" smtClean="0">
                <a:latin typeface="Californian FB" pitchFamily="18" charset="0"/>
              </a:rPr>
              <a:t>Timely clearance to avoid/minimize the detention and demurrage.</a:t>
            </a:r>
            <a:endParaRPr lang="en-IN" sz="4400" b="1" dirty="0" smtClean="0">
              <a:latin typeface="Californian FB" pitchFamily="18" charset="0"/>
            </a:endParaRPr>
          </a:p>
          <a:p>
            <a:endParaRPr lang="en-IN" sz="4400" dirty="0"/>
          </a:p>
        </p:txBody>
      </p:sp>
      <p:sp>
        <p:nvSpPr>
          <p:cNvPr id="2" name="Title 1"/>
          <p:cNvSpPr>
            <a:spLocks noGrp="1"/>
          </p:cNvSpPr>
          <p:nvPr>
            <p:ph type="title"/>
          </p:nvPr>
        </p:nvSpPr>
        <p:spPr>
          <a:xfrm>
            <a:off x="0" y="76200"/>
            <a:ext cx="9144000" cy="762000"/>
          </a:xfrm>
        </p:spPr>
        <p:txBody>
          <a:bodyPr>
            <a:normAutofit fontScale="90000"/>
          </a:bodyPr>
          <a:lstStyle/>
          <a:p>
            <a:r>
              <a:rPr lang="en-US" b="1" dirty="0" smtClean="0">
                <a:latin typeface="AR BLANCA" pitchFamily="2" charset="0"/>
              </a:rPr>
              <a:t/>
            </a:r>
            <a:br>
              <a:rPr lang="en-US" b="1" dirty="0" smtClean="0">
                <a:latin typeface="AR BLANCA" pitchFamily="2" charset="0"/>
              </a:rPr>
            </a:br>
            <a:r>
              <a:rPr lang="en-US" sz="3800" b="1" dirty="0" smtClean="0">
                <a:solidFill>
                  <a:srgbClr val="FF3300"/>
                </a:solidFill>
                <a:latin typeface="AR BLANCA" pitchFamily="2" charset="0"/>
              </a:rPr>
              <a:t>Customs</a:t>
            </a:r>
            <a:r>
              <a:rPr lang="en-US" sz="3800" b="1" dirty="0" smtClean="0">
                <a:latin typeface="AR BLANCA" pitchFamily="2" charset="0"/>
              </a:rPr>
              <a:t>  </a:t>
            </a:r>
            <a:r>
              <a:rPr lang="en-US" sz="3800" b="1" dirty="0" smtClean="0">
                <a:solidFill>
                  <a:srgbClr val="FF3300"/>
                </a:solidFill>
                <a:latin typeface="AR BLANCA" pitchFamily="2" charset="0"/>
              </a:rPr>
              <a:t>Clearance/Broking  —  Export</a:t>
            </a:r>
            <a:r>
              <a:rPr lang="en-IN" b="1" dirty="0" smtClean="0">
                <a:latin typeface="AR BLANCA" pitchFamily="2" charset="0"/>
              </a:rPr>
              <a:t/>
            </a:r>
            <a:br>
              <a:rPr lang="en-IN" b="1" dirty="0" smtClean="0">
                <a:latin typeface="AR BLANCA" pitchFamily="2" charset="0"/>
              </a:rPr>
            </a:br>
            <a:endParaRPr lang="en-IN" dirty="0">
              <a:latin typeface="AR BLANCA" pitchFamily="2" charset="0"/>
            </a:endParaRPr>
          </a:p>
        </p:txBody>
      </p:sp>
    </p:spTree>
  </p:cSld>
  <p:clrMapOvr>
    <a:masterClrMapping/>
  </p:clrMapOvr>
  <p:transition>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8763000" cy="5867400"/>
          </a:xfrm>
        </p:spPr>
        <p:txBody>
          <a:bodyPr>
            <a:normAutofit/>
          </a:bodyPr>
          <a:lstStyle/>
          <a:p>
            <a:pPr algn="just">
              <a:buFont typeface="Wingdings" pitchFamily="2" charset="2"/>
              <a:buChar char="Ø"/>
            </a:pPr>
            <a:r>
              <a:rPr lang="en-IN" sz="4000" dirty="0" smtClean="0">
                <a:latin typeface="Californian FB" pitchFamily="18" charset="0"/>
              </a:rPr>
              <a:t>We can arrange and Provide  good, Secure and spacious and specific storage facilities for your cargo on rental pro rate  basis as  and when required .</a:t>
            </a:r>
          </a:p>
        </p:txBody>
      </p:sp>
      <p:sp>
        <p:nvSpPr>
          <p:cNvPr id="2" name="Title 1"/>
          <p:cNvSpPr>
            <a:spLocks noGrp="1"/>
          </p:cNvSpPr>
          <p:nvPr>
            <p:ph type="title"/>
          </p:nvPr>
        </p:nvSpPr>
        <p:spPr>
          <a:xfrm>
            <a:off x="0" y="152400"/>
            <a:ext cx="8305800" cy="487362"/>
          </a:xfrm>
        </p:spPr>
        <p:txBody>
          <a:bodyPr>
            <a:noAutofit/>
          </a:bodyPr>
          <a:lstStyle/>
          <a:p>
            <a:pPr algn="just"/>
            <a:r>
              <a:rPr lang="en-US" sz="5400" b="1" dirty="0" smtClean="0">
                <a:solidFill>
                  <a:srgbClr val="FF3300"/>
                </a:solidFill>
                <a:latin typeface="AR BLANCA" pitchFamily="2" charset="0"/>
              </a:rPr>
              <a:t>WAREHOUSING</a:t>
            </a:r>
            <a:endParaRPr lang="en-IN" sz="5400" b="1" dirty="0" smtClean="0">
              <a:solidFill>
                <a:srgbClr val="FF3300"/>
              </a:solidFill>
              <a:latin typeface="AR BLANCA" pitchFamily="2" charset="0"/>
            </a:endParaRPr>
          </a:p>
        </p:txBody>
      </p:sp>
      <p:pic>
        <p:nvPicPr>
          <p:cNvPr id="5" name="Picture 4" descr="warehousing-large.jpg"/>
          <p:cNvPicPr>
            <a:picLocks noChangeAspect="1"/>
          </p:cNvPicPr>
          <p:nvPr/>
        </p:nvPicPr>
        <p:blipFill>
          <a:blip r:embed="rId2"/>
          <a:stretch>
            <a:fillRect/>
          </a:stretch>
        </p:blipFill>
        <p:spPr>
          <a:xfrm>
            <a:off x="2819400" y="3505200"/>
            <a:ext cx="6019800" cy="2819400"/>
          </a:xfrm>
          <a:prstGeom prst="rect">
            <a:avLst/>
          </a:prstGeom>
        </p:spPr>
      </p:pic>
    </p:spTree>
  </p:cSld>
  <p:clrMapOvr>
    <a:masterClrMapping/>
  </p:clrMapOvr>
  <p:transition>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8763000" cy="5867400"/>
          </a:xfrm>
        </p:spPr>
        <p:txBody>
          <a:bodyPr>
            <a:normAutofit/>
          </a:bodyPr>
          <a:lstStyle/>
          <a:p>
            <a:pPr algn="just">
              <a:buFont typeface="Wingdings" pitchFamily="2" charset="2"/>
              <a:buChar char="Ø"/>
            </a:pPr>
            <a:r>
              <a:rPr lang="en-IN" sz="4000" dirty="0" smtClean="0">
                <a:latin typeface="Californian FB" pitchFamily="18" charset="0"/>
              </a:rPr>
              <a:t>Our Mission and Vision states for total Logistics solutions, we can provide efficient and committed distribution facility for your cargo as per the requirement</a:t>
            </a:r>
            <a:r>
              <a:rPr lang="en-IN" sz="4000" dirty="0" smtClean="0">
                <a:latin typeface="Bradley Hand ITC" pitchFamily="66" charset="0"/>
              </a:rPr>
              <a:t>.</a:t>
            </a:r>
          </a:p>
        </p:txBody>
      </p:sp>
      <p:sp>
        <p:nvSpPr>
          <p:cNvPr id="2" name="Title 1"/>
          <p:cNvSpPr>
            <a:spLocks noGrp="1"/>
          </p:cNvSpPr>
          <p:nvPr>
            <p:ph type="title"/>
          </p:nvPr>
        </p:nvSpPr>
        <p:spPr>
          <a:xfrm>
            <a:off x="0" y="152400"/>
            <a:ext cx="8305800" cy="487362"/>
          </a:xfrm>
        </p:spPr>
        <p:txBody>
          <a:bodyPr>
            <a:noAutofit/>
          </a:bodyPr>
          <a:lstStyle/>
          <a:p>
            <a:pPr algn="just"/>
            <a:r>
              <a:rPr lang="en-US" sz="5400" b="1" dirty="0" smtClean="0">
                <a:solidFill>
                  <a:srgbClr val="FF3300"/>
                </a:solidFill>
                <a:latin typeface="AR BLANCA" pitchFamily="2" charset="0"/>
              </a:rPr>
              <a:t>DISTRIBUTION</a:t>
            </a:r>
            <a:endParaRPr lang="en-IN" sz="5400" b="1" dirty="0" smtClean="0">
              <a:solidFill>
                <a:srgbClr val="FF3300"/>
              </a:solidFill>
              <a:latin typeface="AR BLANCA" pitchFamily="2" charset="0"/>
            </a:endParaRPr>
          </a:p>
        </p:txBody>
      </p:sp>
      <p:pic>
        <p:nvPicPr>
          <p:cNvPr id="10242" name="Picture 2" descr="Related image"/>
          <p:cNvPicPr>
            <a:picLocks noChangeAspect="1" noChangeArrowheads="1"/>
          </p:cNvPicPr>
          <p:nvPr/>
        </p:nvPicPr>
        <p:blipFill>
          <a:blip r:embed="rId2"/>
          <a:srcRect/>
          <a:stretch>
            <a:fillRect/>
          </a:stretch>
        </p:blipFill>
        <p:spPr bwMode="auto">
          <a:xfrm>
            <a:off x="3886200" y="3505200"/>
            <a:ext cx="4495800" cy="2579558"/>
          </a:xfrm>
          <a:prstGeom prst="rect">
            <a:avLst/>
          </a:prstGeom>
          <a:noFill/>
        </p:spPr>
      </p:pic>
    </p:spTree>
  </p:cSld>
  <p:clrMapOvr>
    <a:masterClrMapping/>
  </p:clrMapOvr>
  <p:transition>
    <p:split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337</TotalTime>
  <Words>943</Words>
  <Application>Microsoft Office PowerPoint</Application>
  <PresentationFormat>On-screen Show (4:3)</PresentationFormat>
  <Paragraphs>106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Concourse</vt:lpstr>
      <vt:lpstr>Slide 1</vt:lpstr>
      <vt:lpstr>About Us</vt:lpstr>
      <vt:lpstr>Slide 3</vt:lpstr>
      <vt:lpstr> Vision  </vt:lpstr>
      <vt:lpstr> Services </vt:lpstr>
      <vt:lpstr> Freight Forwarding </vt:lpstr>
      <vt:lpstr> Customs  Clearance/Broking  —  Export </vt:lpstr>
      <vt:lpstr>WAREHOUSING</vt:lpstr>
      <vt:lpstr>DISTRIBUTION</vt:lpstr>
      <vt:lpstr>Transportation</vt:lpstr>
      <vt:lpstr>Door to door services</vt:lpstr>
      <vt:lpstr>Consultation service</vt:lpstr>
      <vt:lpstr>Value added services</vt:lpstr>
      <vt:lpstr>Value added services</vt:lpstr>
      <vt:lpstr>Our strengths </vt:lpstr>
      <vt:lpstr>Our strengths </vt:lpstr>
      <vt:lpstr>CONTACT US</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Documentation</dc:creator>
  <cp:lastModifiedBy>Pi Piscine</cp:lastModifiedBy>
  <cp:revision>66</cp:revision>
  <dcterms:created xsi:type="dcterms:W3CDTF">2006-08-16T00:00:00Z</dcterms:created>
  <dcterms:modified xsi:type="dcterms:W3CDTF">2017-09-16T07:48:00Z</dcterms:modified>
</cp:coreProperties>
</file>